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257" r:id="rId3"/>
    <p:sldId id="282" r:id="rId4"/>
    <p:sldId id="297" r:id="rId5"/>
    <p:sldId id="259" r:id="rId6"/>
    <p:sldId id="292" r:id="rId7"/>
    <p:sldId id="261" r:id="rId8"/>
    <p:sldId id="263" r:id="rId9"/>
    <p:sldId id="294" r:id="rId10"/>
    <p:sldId id="265" r:id="rId11"/>
    <p:sldId id="295" r:id="rId12"/>
    <p:sldId id="267" r:id="rId13"/>
    <p:sldId id="298" r:id="rId14"/>
    <p:sldId id="269" r:id="rId15"/>
    <p:sldId id="304" r:id="rId16"/>
    <p:sldId id="288" r:id="rId17"/>
    <p:sldId id="306" r:id="rId18"/>
    <p:sldId id="273" r:id="rId19"/>
    <p:sldId id="303" r:id="rId20"/>
    <p:sldId id="302" r:id="rId21"/>
    <p:sldId id="274" r:id="rId22"/>
    <p:sldId id="276" r:id="rId23"/>
    <p:sldId id="301" r:id="rId24"/>
    <p:sldId id="305" r:id="rId25"/>
    <p:sldId id="307"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468" autoAdjust="0"/>
  </p:normalViewPr>
  <p:slideViewPr>
    <p:cSldViewPr snapToGrid="0" snapToObjects="1">
      <p:cViewPr varScale="1">
        <p:scale>
          <a:sx n="80" d="100"/>
          <a:sy n="80" d="100"/>
        </p:scale>
        <p:origin x="1302"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0F32D-80CF-0F47-AE22-ED265B77F01E}" type="datetimeFigureOut">
              <a:rPr lang="en-US" smtClean="0"/>
              <a:t>12/19/2014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AAE07-DA72-B64B-BD99-B5CE528AAC08}" type="slidenum">
              <a:rPr lang="en-US" smtClean="0"/>
              <a:t>‹#›</a:t>
            </a:fld>
            <a:endParaRPr lang="en-US" dirty="0"/>
          </a:p>
        </p:txBody>
      </p:sp>
    </p:spTree>
    <p:extLst>
      <p:ext uri="{BB962C8B-B14F-4D97-AF65-F5344CB8AC3E}">
        <p14:creationId xmlns:p14="http://schemas.microsoft.com/office/powerpoint/2010/main" val="7127195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Student</a:t>
            </a:r>
            <a:r>
              <a:rPr lang="en-US" baseline="0" dirty="0" smtClean="0"/>
              <a:t> packets start with a summary of key concepts. Do not review the summary with students because there is not enough time in the session. Begin the session with your introduction and then move on to the multiple choice questions. Students can use the summary as a resource while answering multiple choice and essay questions and/or keep it to study for the AP test.</a:t>
            </a:r>
            <a:endParaRPr 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a:t>
            </a:fld>
            <a:endParaRPr lang="en-US" dirty="0"/>
          </a:p>
        </p:txBody>
      </p:sp>
    </p:spTree>
    <p:extLst>
      <p:ext uri="{BB962C8B-B14F-4D97-AF65-F5344CB8AC3E}">
        <p14:creationId xmlns:p14="http://schemas.microsoft.com/office/powerpoint/2010/main" val="3227566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10</a:t>
            </a:fld>
            <a:endParaRPr lang="en-US" dirty="0"/>
          </a:p>
        </p:txBody>
      </p:sp>
    </p:spTree>
    <p:extLst>
      <p:ext uri="{BB962C8B-B14F-4D97-AF65-F5344CB8AC3E}">
        <p14:creationId xmlns:p14="http://schemas.microsoft.com/office/powerpoint/2010/main" val="13916850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According</a:t>
            </a:r>
            <a:r>
              <a:rPr lang="en-US" baseline="0" dirty="0" smtClean="0"/>
              <a:t> to the gradualism model, evolution occurs by the gradual accumulation of small changes. Individuals speciation events or major changes in lineages occur over long periods of geologic time, from hundreds of thousands to millions of years. Punctuated equilibrium model argues that evolutionary history consists of geologically long periods of stasis with little or no evolution, “punctuated” by geologically short periods of rapid evolution ranging over tens of thousands of years.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11</a:t>
            </a:fld>
            <a:endParaRPr lang="en-US" dirty="0"/>
          </a:p>
        </p:txBody>
      </p:sp>
    </p:spTree>
    <p:extLst>
      <p:ext uri="{BB962C8B-B14F-4D97-AF65-F5344CB8AC3E}">
        <p14:creationId xmlns:p14="http://schemas.microsoft.com/office/powerpoint/2010/main" val="2789162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Review with students that variation</a:t>
            </a:r>
            <a:r>
              <a:rPr lang="en-US" baseline="0" dirty="0" smtClean="0"/>
              <a:t> in molecular units provides a wider range of functions.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Processes that increase genetic variation are reviewed in depth in the Microevolution SSS.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12</a:t>
            </a:fld>
            <a:endParaRPr lang="en-US" dirty="0"/>
          </a:p>
        </p:txBody>
      </p:sp>
    </p:spTree>
    <p:extLst>
      <p:ext uri="{BB962C8B-B14F-4D97-AF65-F5344CB8AC3E}">
        <p14:creationId xmlns:p14="http://schemas.microsoft.com/office/powerpoint/2010/main" val="1482128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Another example of gene duplication is the antifreeze gene in fish. </a:t>
            </a:r>
            <a:r>
              <a:rPr lang="en-US" sz="1200" kern="1200" dirty="0" smtClean="0">
                <a:solidFill>
                  <a:schemeClr val="tx1"/>
                </a:solidFill>
                <a:effectLst/>
                <a:latin typeface="+mn-lt"/>
                <a:ea typeface="+mn-ea"/>
                <a:cs typeface="+mn-cs"/>
              </a:rPr>
              <a:t>Arctic cod has the antifreeze gene which originated from a duplication of a pancreatic gene aiding in digestion. A new copy of the gene evolved to code for antifreeze glycoproteins, allowing the</a:t>
            </a:r>
            <a:r>
              <a:rPr lang="en-US" sz="1200" kern="1200" baseline="0" dirty="0" smtClean="0">
                <a:solidFill>
                  <a:schemeClr val="tx1"/>
                </a:solidFill>
                <a:effectLst/>
                <a:latin typeface="+mn-lt"/>
                <a:ea typeface="+mn-ea"/>
                <a:cs typeface="+mn-cs"/>
              </a:rPr>
              <a:t> cod</a:t>
            </a:r>
            <a:r>
              <a:rPr lang="en-US" sz="1200" kern="1200" dirty="0" smtClean="0">
                <a:solidFill>
                  <a:schemeClr val="tx1"/>
                </a:solidFill>
                <a:effectLst/>
                <a:latin typeface="+mn-lt"/>
                <a:ea typeface="+mn-ea"/>
                <a:cs typeface="+mn-cs"/>
              </a:rPr>
              <a:t> to survive in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cold ocean water. </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13</a:t>
            </a:fld>
            <a:endParaRPr lang="en-US" dirty="0"/>
          </a:p>
        </p:txBody>
      </p:sp>
    </p:spTree>
    <p:extLst>
      <p:ext uri="{BB962C8B-B14F-4D97-AF65-F5344CB8AC3E}">
        <p14:creationId xmlns:p14="http://schemas.microsoft.com/office/powerpoint/2010/main" val="2259993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a:t>
            </a:r>
            <a:r>
              <a:rPr lang="en-US" baseline="0" dirty="0" smtClean="0"/>
              <a:t> </a:t>
            </a:r>
            <a:r>
              <a:rPr lang="en-US" dirty="0" smtClean="0"/>
              <a:t>review adaptive radiation. Speciation</a:t>
            </a:r>
            <a:r>
              <a:rPr lang="en-US" baseline="0" dirty="0" smtClean="0"/>
              <a:t> types are reviewed in the 2</a:t>
            </a:r>
            <a:r>
              <a:rPr lang="en-US" baseline="30000" dirty="0" smtClean="0"/>
              <a:t>nd</a:t>
            </a:r>
            <a:r>
              <a:rPr lang="en-US" baseline="0" dirty="0" smtClean="0"/>
              <a:t> short free response question.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14</a:t>
            </a:fld>
            <a:endParaRPr lang="en-US" dirty="0"/>
          </a:p>
        </p:txBody>
      </p:sp>
    </p:spTree>
    <p:extLst>
      <p:ext uri="{BB962C8B-B14F-4D97-AF65-F5344CB8AC3E}">
        <p14:creationId xmlns:p14="http://schemas.microsoft.com/office/powerpoint/2010/main" val="1596646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Focus on the size and shape of the beak as it relates to a possible food source.</a:t>
            </a:r>
          </a:p>
          <a:p>
            <a:pPr marL="0" marR="0" lvl="0" indent="0" algn="l" defTabSz="457200" rtl="0" eaLnBrk="1" fontAlgn="auto" latinLnBrk="0" hangingPunct="1">
              <a:lnSpc>
                <a:spcPct val="100000"/>
              </a:lnSpc>
              <a:spcBef>
                <a:spcPct val="0"/>
              </a:spcBef>
              <a:spcAft>
                <a:spcPts val="0"/>
              </a:spcAft>
              <a:buClrTx/>
              <a:buSzTx/>
              <a:buFontTx/>
              <a:buNone/>
              <a:tabLst/>
              <a:defRPr/>
            </a:pPr>
            <a:r>
              <a:rPr lang="en-US" sz="1200" b="0" kern="1200" dirty="0" smtClean="0">
                <a:solidFill>
                  <a:schemeClr val="tx1"/>
                </a:solidFill>
                <a:effectLst/>
                <a:latin typeface="+mn-lt"/>
                <a:ea typeface="+mn-ea"/>
                <a:cs typeface="+mn-cs"/>
              </a:rPr>
              <a:t>Adaptive radiation</a:t>
            </a:r>
            <a:r>
              <a:rPr lang="en-US" sz="1200" kern="1200" dirty="0" smtClean="0">
                <a:solidFill>
                  <a:schemeClr val="tx1"/>
                </a:solidFill>
                <a:effectLst/>
                <a:latin typeface="+mn-lt"/>
                <a:ea typeface="+mn-ea"/>
                <a:cs typeface="+mn-cs"/>
              </a:rPr>
              <a:t> is the process in which organisms diversify rapidly into a multitude of new forms, particularly when a change in the environment makes new resources available and opens new environmental niches. Starting with a recent single ancestor, this process results in phenotypic adaptation of an array of species exhibiting different morphological and/or physiological traits with which they can exploit a range of environments. </a:t>
            </a:r>
            <a:endParaRPr lang="en-US" altLang="en-US" dirty="0" smtClean="0"/>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6FBE6015-AEB4-46D4-8C8A-09EF0F77D620}" type="slidenum">
              <a:rPr lang="en-US" altLang="en-US" sz="1200"/>
              <a:pPr eaLnBrk="1" hangingPunct="1"/>
              <a:t>15</a:t>
            </a:fld>
            <a:endParaRPr lang="en-US" altLang="en-US" sz="1200" dirty="0"/>
          </a:p>
        </p:txBody>
      </p:sp>
    </p:spTree>
    <p:extLst>
      <p:ext uri="{BB962C8B-B14F-4D97-AF65-F5344CB8AC3E}">
        <p14:creationId xmlns:p14="http://schemas.microsoft.com/office/powerpoint/2010/main" val="874754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16</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18</a:t>
            </a:fld>
            <a:endParaRPr lang="en-US" dirty="0"/>
          </a:p>
        </p:txBody>
      </p:sp>
    </p:spTree>
    <p:extLst>
      <p:ext uri="{BB962C8B-B14F-4D97-AF65-F5344CB8AC3E}">
        <p14:creationId xmlns:p14="http://schemas.microsoft.com/office/powerpoint/2010/main" val="22744249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522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786ABC61-A6E6-4F48-AB0F-59DFB521CA59}" type="slidenum">
              <a:rPr lang="en-US" altLang="en-US" sz="1200"/>
              <a:pPr eaLnBrk="1" hangingPunct="1"/>
              <a:t>19</a:t>
            </a:fld>
            <a:endParaRPr lang="en-US" altLang="en-US" sz="1200" dirty="0"/>
          </a:p>
        </p:txBody>
      </p:sp>
    </p:spTree>
    <p:extLst>
      <p:ext uri="{BB962C8B-B14F-4D97-AF65-F5344CB8AC3E}">
        <p14:creationId xmlns:p14="http://schemas.microsoft.com/office/powerpoint/2010/main" val="31600863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8E769A09-29C8-4C6D-B17B-A0C303F48C25}" type="slidenum">
              <a:rPr lang="en-US" altLang="en-US" sz="1200"/>
              <a:pPr eaLnBrk="1" hangingPunct="1"/>
              <a:t>20</a:t>
            </a:fld>
            <a:endParaRPr lang="en-US" altLang="en-US" sz="1200" dirty="0"/>
          </a:p>
        </p:txBody>
      </p:sp>
    </p:spTree>
    <p:extLst>
      <p:ext uri="{BB962C8B-B14F-4D97-AF65-F5344CB8AC3E}">
        <p14:creationId xmlns:p14="http://schemas.microsoft.com/office/powerpoint/2010/main" val="387967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Fossils</a:t>
            </a:r>
            <a:r>
              <a:rPr lang="en-US" baseline="0" dirty="0" smtClean="0"/>
              <a:t> are one of several sources that provide evidence for evolution.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0" kern="1200" dirty="0" smtClean="0">
                <a:solidFill>
                  <a:schemeClr val="tx1"/>
                </a:solidFill>
                <a:effectLst/>
                <a:latin typeface="+mn-lt"/>
                <a:ea typeface="+mn-ea"/>
                <a:cs typeface="+mn-cs"/>
              </a:rPr>
              <a:t>Released</a:t>
            </a:r>
            <a:r>
              <a:rPr lang="en-US" sz="1100" b="0" kern="1200" baseline="0" dirty="0" smtClean="0">
                <a:solidFill>
                  <a:schemeClr val="tx1"/>
                </a:solidFill>
                <a:effectLst/>
                <a:latin typeface="+mn-lt"/>
                <a:ea typeface="+mn-ea"/>
                <a:cs typeface="+mn-cs"/>
              </a:rPr>
              <a:t> Practice Question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100" b="0" kern="1200" dirty="0" smtClean="0">
                <a:solidFill>
                  <a:schemeClr val="tx1"/>
                </a:solidFill>
                <a:effectLst/>
                <a:latin typeface="+mn-lt"/>
                <a:ea typeface="+mn-ea"/>
                <a:cs typeface="+mn-cs"/>
              </a:rPr>
              <a:t>Review</a:t>
            </a:r>
            <a:r>
              <a:rPr lang="en-US" sz="1100" b="0" kern="1200" baseline="0" dirty="0" smtClean="0">
                <a:solidFill>
                  <a:schemeClr val="tx1"/>
                </a:solidFill>
                <a:effectLst/>
                <a:latin typeface="+mn-lt"/>
                <a:ea typeface="+mn-ea"/>
                <a:cs typeface="+mn-cs"/>
              </a:rPr>
              <a:t> that t</a:t>
            </a:r>
            <a:r>
              <a:rPr lang="en-US" sz="1100" b="0" kern="1200" dirty="0" smtClean="0">
                <a:solidFill>
                  <a:schemeClr val="tx1"/>
                </a:solidFill>
                <a:effectLst/>
                <a:latin typeface="+mn-lt"/>
                <a:ea typeface="+mn-ea"/>
                <a:cs typeface="+mn-cs"/>
              </a:rPr>
              <a:t>he biological species concept distinguishes species on the basis of reproductive isolation while the morphological species concept distinguishes species on the basis of physical similarities.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21</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Released 2011 B Question 4a</a:t>
            </a:r>
          </a:p>
          <a:p>
            <a:r>
              <a:rPr lang="en-US" sz="1100" b="0" kern="1200" dirty="0" smtClean="0">
                <a:solidFill>
                  <a:schemeClr val="tx1"/>
                </a:solidFill>
                <a:effectLst/>
                <a:latin typeface="+mn-lt"/>
                <a:ea typeface="+mn-ea"/>
                <a:cs typeface="+mn-cs"/>
              </a:rPr>
              <a:t>Remind students</a:t>
            </a:r>
            <a:r>
              <a:rPr lang="en-US" sz="1100" b="0" kern="1200" baseline="0" dirty="0" smtClean="0">
                <a:solidFill>
                  <a:schemeClr val="tx1"/>
                </a:solidFill>
                <a:effectLst/>
                <a:latin typeface="+mn-lt"/>
                <a:ea typeface="+mn-ea"/>
                <a:cs typeface="+mn-cs"/>
              </a:rPr>
              <a:t> that i</a:t>
            </a:r>
            <a:r>
              <a:rPr lang="en-US" sz="1100" b="0" kern="1200" dirty="0" smtClean="0">
                <a:solidFill>
                  <a:schemeClr val="tx1"/>
                </a:solidFill>
                <a:effectLst/>
                <a:latin typeface="+mn-lt"/>
                <a:ea typeface="+mn-ea"/>
                <a:cs typeface="+mn-cs"/>
              </a:rPr>
              <a:t>n order for speciation to take place, reproductive isolation must occur. </a:t>
            </a:r>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22</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A3A5AAFB-475A-4DC3-95DD-4CF2C5C06394}" type="slidenum">
              <a:rPr lang="en-US" altLang="en-US" sz="1200"/>
              <a:pPr eaLnBrk="1" hangingPunct="1"/>
              <a:t>23</a:t>
            </a:fld>
            <a:endParaRPr lang="en-US" altLang="en-US" sz="1200" dirty="0"/>
          </a:p>
        </p:txBody>
      </p:sp>
    </p:spTree>
    <p:extLst>
      <p:ext uri="{BB962C8B-B14F-4D97-AF65-F5344CB8AC3E}">
        <p14:creationId xmlns:p14="http://schemas.microsoft.com/office/powerpoint/2010/main" val="3868280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25</a:t>
            </a:fld>
            <a:endParaRPr lang="en-US" dirty="0"/>
          </a:p>
        </p:txBody>
      </p:sp>
    </p:spTree>
    <p:extLst>
      <p:ext uri="{BB962C8B-B14F-4D97-AF65-F5344CB8AC3E}">
        <p14:creationId xmlns:p14="http://schemas.microsoft.com/office/powerpoint/2010/main" val="2040494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Remind students</a:t>
            </a:r>
            <a:r>
              <a:rPr lang="en-US" baseline="0" dirty="0" smtClean="0"/>
              <a:t> about the law of superposition.</a:t>
            </a:r>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3</a:t>
            </a:fld>
            <a:endParaRPr lang="en-US" dirty="0"/>
          </a:p>
        </p:txBody>
      </p:sp>
    </p:spTree>
    <p:extLst>
      <p:ext uri="{BB962C8B-B14F-4D97-AF65-F5344CB8AC3E}">
        <p14:creationId xmlns:p14="http://schemas.microsoft.com/office/powerpoint/2010/main" val="3146063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fld id="{51CA5933-00C4-48B2-82A3-75A44479D26F}" type="slidenum">
              <a:rPr lang="en-US" altLang="en-US" sz="1200">
                <a:sym typeface="Symbol" pitchFamily="18" charset="2"/>
              </a:rPr>
              <a:pPr/>
              <a:t>4</a:t>
            </a:fld>
            <a:endParaRPr lang="en-US" altLang="en-US" sz="1200" dirty="0">
              <a:sym typeface="Symbol" pitchFamily="18" charset="2"/>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en-US" altLang="en-US" sz="1100" dirty="0" smtClean="0">
                <a:latin typeface="+mn-lt"/>
              </a:rPr>
              <a:t>Famous</a:t>
            </a:r>
            <a:r>
              <a:rPr lang="en-US" altLang="en-US" sz="1100" baseline="0" dirty="0" smtClean="0">
                <a:latin typeface="+mn-lt"/>
              </a:rPr>
              <a:t> extinctions: </a:t>
            </a:r>
          </a:p>
          <a:p>
            <a:pPr eaLnBrk="1" hangingPunct="1"/>
            <a:r>
              <a:rPr lang="en-US" altLang="en-US" sz="1100" b="1" dirty="0" smtClean="0">
                <a:latin typeface="+mn-lt"/>
              </a:rPr>
              <a:t>3</a:t>
            </a:r>
            <a:r>
              <a:rPr lang="en-US" altLang="en-US" sz="1100" b="1" baseline="30000" dirty="0" smtClean="0">
                <a:latin typeface="+mn-lt"/>
              </a:rPr>
              <a:t>rd</a:t>
            </a:r>
            <a:r>
              <a:rPr lang="en-US" altLang="en-US" sz="1100" b="1" dirty="0" smtClean="0">
                <a:latin typeface="+mn-lt"/>
              </a:rPr>
              <a:t> extinction </a:t>
            </a:r>
            <a:r>
              <a:rPr lang="en-US" altLang="en-US" sz="1100" dirty="0" smtClean="0">
                <a:latin typeface="+mn-lt"/>
              </a:rPr>
              <a:t>– Permian (251 million years ago) – 96% of marine species died out</a:t>
            </a:r>
            <a:r>
              <a:rPr lang="en-US" altLang="en-US" sz="1100" baseline="0" dirty="0" smtClean="0">
                <a:latin typeface="+mn-lt"/>
              </a:rPr>
              <a:t> due to a</a:t>
            </a:r>
            <a:r>
              <a:rPr lang="en-US" altLang="en-US" sz="1100" dirty="0" smtClean="0">
                <a:latin typeface="+mn-lt"/>
              </a:rPr>
              <a:t> huge volcanic eruption in current Siberia </a:t>
            </a:r>
          </a:p>
          <a:p>
            <a:pPr eaLnBrk="1" hangingPunct="1"/>
            <a:r>
              <a:rPr lang="en-US" altLang="en-US" sz="1100" b="1" dirty="0" smtClean="0">
                <a:latin typeface="+mn-lt"/>
              </a:rPr>
              <a:t>5</a:t>
            </a:r>
            <a:r>
              <a:rPr lang="en-US" altLang="en-US" sz="1100" b="1" baseline="30000" dirty="0" smtClean="0">
                <a:latin typeface="+mn-lt"/>
              </a:rPr>
              <a:t>th</a:t>
            </a:r>
            <a:r>
              <a:rPr lang="en-US" altLang="en-US" sz="1100" b="1" dirty="0" smtClean="0">
                <a:latin typeface="+mn-lt"/>
              </a:rPr>
              <a:t> extinction </a:t>
            </a:r>
            <a:r>
              <a:rPr lang="en-US" altLang="en-US" sz="1100" dirty="0" smtClean="0">
                <a:latin typeface="+mn-lt"/>
              </a:rPr>
              <a:t>– Cretaceous (65.5 million years ago) – more than half of marine species, many terrestrial species</a:t>
            </a:r>
            <a:r>
              <a:rPr lang="en-US" altLang="en-US" sz="1100" baseline="0" dirty="0" smtClean="0">
                <a:latin typeface="+mn-lt"/>
              </a:rPr>
              <a:t> (</a:t>
            </a:r>
            <a:r>
              <a:rPr lang="en-US" altLang="en-US" sz="1100" dirty="0" smtClean="0">
                <a:latin typeface="+mn-lt"/>
              </a:rPr>
              <a:t>including dinosaurs) died</a:t>
            </a:r>
            <a:r>
              <a:rPr lang="en-US" altLang="en-US" sz="1100" baseline="0" dirty="0" smtClean="0">
                <a:latin typeface="+mn-lt"/>
              </a:rPr>
              <a:t> out due to an asteroid </a:t>
            </a:r>
            <a:r>
              <a:rPr lang="en-US" altLang="en-US" sz="1100" dirty="0" smtClean="0">
                <a:latin typeface="+mn-lt"/>
              </a:rPr>
              <a:t>or large comet?; Yucatan peninsula has 180 km diameter crater</a:t>
            </a:r>
          </a:p>
        </p:txBody>
      </p:sp>
    </p:spTree>
    <p:extLst>
      <p:ext uri="{BB962C8B-B14F-4D97-AF65-F5344CB8AC3E}">
        <p14:creationId xmlns:p14="http://schemas.microsoft.com/office/powerpoint/2010/main" val="1486305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5</a:t>
            </a:fld>
            <a:endParaRPr lang="en-US" dirty="0"/>
          </a:p>
        </p:txBody>
      </p:sp>
    </p:spTree>
    <p:extLst>
      <p:ext uri="{BB962C8B-B14F-4D97-AF65-F5344CB8AC3E}">
        <p14:creationId xmlns:p14="http://schemas.microsoft.com/office/powerpoint/2010/main" val="3344616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Primitive Earth provided inorganic precursors from which organic molecules could have been synthesized due to the presence of available energy and the absence of oxygen.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6</a:t>
            </a:fld>
            <a:endParaRPr lang="en-US" dirty="0"/>
          </a:p>
        </p:txBody>
      </p:sp>
    </p:spTree>
    <p:extLst>
      <p:ext uri="{BB962C8B-B14F-4D97-AF65-F5344CB8AC3E}">
        <p14:creationId xmlns:p14="http://schemas.microsoft.com/office/powerpoint/2010/main" val="2297788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RNA World hypothesis proposes</a:t>
            </a:r>
            <a:r>
              <a:rPr lang="en-US" baseline="0" dirty="0" smtClean="0"/>
              <a:t> that RNA could have been the first genetic material.</a:t>
            </a:r>
            <a:r>
              <a:rPr lang="en-US" sz="1200" kern="1200" dirty="0" smtClean="0">
                <a:solidFill>
                  <a:schemeClr val="tx1"/>
                </a:solidFill>
                <a:effectLst/>
                <a:latin typeface="+mn-lt"/>
                <a:ea typeface="+mn-ea"/>
                <a:cs typeface="+mn-cs"/>
              </a:rPr>
              <a:t> Help students understand that</a:t>
            </a:r>
            <a:r>
              <a:rPr lang="en-US" sz="1200" kern="1200" baseline="0" dirty="0" smtClean="0">
                <a:solidFill>
                  <a:schemeClr val="tx1"/>
                </a:solidFill>
                <a:effectLst/>
                <a:latin typeface="+mn-lt"/>
                <a:ea typeface="+mn-ea"/>
                <a:cs typeface="+mn-cs"/>
              </a:rPr>
              <a:t> t</a:t>
            </a:r>
            <a:r>
              <a:rPr lang="en-US" sz="1200" kern="1200" dirty="0" smtClean="0">
                <a:solidFill>
                  <a:schemeClr val="tx1"/>
                </a:solidFill>
                <a:effectLst/>
                <a:latin typeface="+mn-lt"/>
                <a:ea typeface="+mn-ea"/>
                <a:cs typeface="+mn-cs"/>
              </a:rPr>
              <a:t>here are several hypotheses about the origin of life on Earth that have been tested or are currently being tested. As scientists gather new evidence, some of these hypotheses may have to be revised.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7</a:t>
            </a:fld>
            <a:endParaRPr lang="en-US" dirty="0"/>
          </a:p>
        </p:txBody>
      </p:sp>
    </p:spTree>
    <p:extLst>
      <p:ext uri="{BB962C8B-B14F-4D97-AF65-F5344CB8AC3E}">
        <p14:creationId xmlns:p14="http://schemas.microsoft.com/office/powerpoint/2010/main" val="1093045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Great Oxygenation Event, also known as Oxygen Revolution, Oxygen Crisis or Great Oxidation occurred 2.5 billion years ago and changed the Earth’s environment dramatically. Evolution of cellular respiration took place and used oxygen to harvest energy from organic molecules.</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8</a:t>
            </a:fld>
            <a:endParaRPr lang="en-US" dirty="0"/>
          </a:p>
        </p:txBody>
      </p:sp>
    </p:spTree>
    <p:extLst>
      <p:ext uri="{BB962C8B-B14F-4D97-AF65-F5344CB8AC3E}">
        <p14:creationId xmlns:p14="http://schemas.microsoft.com/office/powerpoint/2010/main" val="2533625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Briefly review</a:t>
            </a:r>
            <a:r>
              <a:rPr lang="en-US" baseline="0" dirty="0" smtClean="0"/>
              <a:t> key events with students. </a:t>
            </a:r>
          </a:p>
          <a:p>
            <a:pPr lvl="0"/>
            <a:r>
              <a:rPr lang="en-US" sz="1200" kern="1200" baseline="0" dirty="0" smtClean="0">
                <a:solidFill>
                  <a:schemeClr val="tx1"/>
                </a:solidFill>
                <a:effectLst/>
                <a:latin typeface="+mn-lt"/>
                <a:ea typeface="+mn-ea"/>
                <a:cs typeface="+mn-cs"/>
              </a:rPr>
              <a:t>Remind them that </a:t>
            </a:r>
            <a:r>
              <a:rPr lang="en-US" sz="1200" b="0" kern="1200" dirty="0" smtClean="0">
                <a:solidFill>
                  <a:schemeClr val="tx1"/>
                </a:solidFill>
                <a:effectLst/>
                <a:latin typeface="+mn-lt"/>
                <a:ea typeface="+mn-ea"/>
                <a:cs typeface="+mn-cs"/>
              </a:rPr>
              <a:t>all organisms on Earth share a common ancestral origin of life.</a:t>
            </a:r>
          </a:p>
          <a:p>
            <a:pPr lvl="0"/>
            <a:r>
              <a:rPr lang="en-US" sz="1200" kern="1200" dirty="0" smtClean="0">
                <a:solidFill>
                  <a:schemeClr val="tx1"/>
                </a:solidFill>
                <a:effectLst/>
                <a:latin typeface="+mn-lt"/>
                <a:ea typeface="+mn-ea"/>
                <a:cs typeface="+mn-cs"/>
              </a:rPr>
              <a:t>Two of life’s three domains, Bacteria and Archaea, are prokaryotic. They are distinguished from Eukarya by lack of a nucleus and lack of membrane-bound organelles.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Eukaryotes are related to both Archaea and Bacteria and are thought to have formed through </a:t>
            </a:r>
            <a:r>
              <a:rPr lang="en-US" sz="1200" b="0" kern="1200" dirty="0" smtClean="0">
                <a:solidFill>
                  <a:schemeClr val="tx1"/>
                </a:solidFill>
                <a:effectLst/>
                <a:latin typeface="+mn-lt"/>
                <a:ea typeface="+mn-ea"/>
                <a:cs typeface="+mn-cs"/>
              </a:rPr>
              <a:t>endosymbiosis</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a:t>
            </a:r>
            <a:r>
              <a:rPr lang="en-US" sz="1200" kern="1200" dirty="0" err="1" smtClean="0">
                <a:solidFill>
                  <a:schemeClr val="tx1"/>
                </a:solidFill>
                <a:effectLst/>
                <a:latin typeface="+mn-lt"/>
                <a:ea typeface="+mn-ea"/>
                <a:cs typeface="+mn-cs"/>
              </a:rPr>
              <a:t>endosymbiotic</a:t>
            </a:r>
            <a:r>
              <a:rPr lang="en-US" sz="1200" kern="1200" dirty="0" smtClean="0">
                <a:solidFill>
                  <a:schemeClr val="tx1"/>
                </a:solidFill>
                <a:effectLst/>
                <a:latin typeface="+mn-lt"/>
                <a:ea typeface="+mn-ea"/>
                <a:cs typeface="+mn-cs"/>
              </a:rPr>
              <a:t> theory proposes that mitochondria and chloroplasts were formerly small prokaryotes that began living within a larger cell.</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9</a:t>
            </a:fld>
            <a:endParaRPr lang="en-US" dirty="0"/>
          </a:p>
        </p:txBody>
      </p:sp>
    </p:spTree>
    <p:extLst>
      <p:ext uri="{BB962C8B-B14F-4D97-AF65-F5344CB8AC3E}">
        <p14:creationId xmlns:p14="http://schemas.microsoft.com/office/powerpoint/2010/main" val="1937126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224862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4286765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8009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82468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08859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93753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9746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275095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44747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5201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74630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E71E4-076A-7740-A495-E04A5FDDFADB}" type="datetimeFigureOut">
              <a:rPr lang="en-US" smtClean="0"/>
              <a:t>12/19/2014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43D04-4778-B346-8EA3-920F67898E1D}" type="slidenum">
              <a:rPr lang="en-US" smtClean="0"/>
              <a:t>‹#›</a:t>
            </a:fld>
            <a:endParaRPr lang="en-US" dirty="0"/>
          </a:p>
        </p:txBody>
      </p:sp>
    </p:spTree>
    <p:extLst>
      <p:ext uri="{BB962C8B-B14F-4D97-AF65-F5344CB8AC3E}">
        <p14:creationId xmlns:p14="http://schemas.microsoft.com/office/powerpoint/2010/main" val="3255433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1371600" y="3440430"/>
            <a:ext cx="6400800" cy="1752600"/>
          </a:xfrm>
        </p:spPr>
        <p:txBody>
          <a:bodyPr>
            <a:normAutofit/>
          </a:bodyPr>
          <a:lstStyle/>
          <a:p>
            <a:r>
              <a:rPr lang="en-US" sz="6600" b="1" dirty="0" smtClean="0">
                <a:solidFill>
                  <a:srgbClr val="C00000"/>
                </a:solidFill>
              </a:rPr>
              <a:t>Macroevolution</a:t>
            </a:r>
            <a:endParaRPr lang="en-US" sz="6600" b="1" dirty="0">
              <a:solidFill>
                <a:srgbClr val="C00000"/>
              </a:solidFill>
            </a:endParaRPr>
          </a:p>
        </p:txBody>
      </p:sp>
    </p:spTree>
    <p:extLst>
      <p:ext uri="{BB962C8B-B14F-4D97-AF65-F5344CB8AC3E}">
        <p14:creationId xmlns:p14="http://schemas.microsoft.com/office/powerpoint/2010/main" val="130591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5</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a:solidFill>
                  <a:srgbClr val="002060"/>
                </a:solidFill>
              </a:rPr>
              <a:t>Clue</a:t>
            </a:r>
            <a:r>
              <a:rPr lang="en-US" sz="3600" b="1" dirty="0" smtClean="0">
                <a:solidFill>
                  <a:srgbClr val="002060"/>
                </a:solidFill>
              </a:rPr>
              <a:t>: accumulate </a:t>
            </a:r>
            <a:r>
              <a:rPr lang="en-US" sz="3600" b="1" dirty="0">
                <a:solidFill>
                  <a:srgbClr val="002060"/>
                </a:solidFill>
              </a:rPr>
              <a:t>features rapidly, then change little</a:t>
            </a:r>
          </a:p>
        </p:txBody>
      </p:sp>
    </p:spTree>
    <p:extLst>
      <p:ext uri="{BB962C8B-B14F-4D97-AF65-F5344CB8AC3E}">
        <p14:creationId xmlns:p14="http://schemas.microsoft.com/office/powerpoint/2010/main" val="35284455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Speciation Rates Can Vary</a:t>
            </a:r>
            <a:endParaRPr lang="en-US" sz="3600" b="1" dirty="0"/>
          </a:p>
        </p:txBody>
      </p:sp>
      <p:pic>
        <p:nvPicPr>
          <p:cNvPr id="4" name="Content Placeholder 3"/>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343151" y="1337310"/>
            <a:ext cx="3954264" cy="4788853"/>
          </a:xfrm>
          <a:prstGeom prst="rect">
            <a:avLst/>
          </a:prstGeom>
          <a:noFill/>
          <a:ln>
            <a:noFill/>
          </a:ln>
          <a:effectLst/>
          <a:extLst/>
        </p:spPr>
      </p:pic>
    </p:spTree>
    <p:extLst>
      <p:ext uri="{BB962C8B-B14F-4D97-AF65-F5344CB8AC3E}">
        <p14:creationId xmlns:p14="http://schemas.microsoft.com/office/powerpoint/2010/main" val="6365824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6</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9600" dirty="0" smtClean="0">
              <a:solidFill>
                <a:srgbClr val="C00000"/>
              </a:solidFill>
            </a:endParaRPr>
          </a:p>
          <a:p>
            <a:pPr marL="0" indent="0" algn="ctr">
              <a:buNone/>
            </a:pPr>
            <a:r>
              <a:rPr lang="en-US" sz="3600" b="1" dirty="0">
                <a:solidFill>
                  <a:srgbClr val="002060"/>
                </a:solidFill>
              </a:rPr>
              <a:t>Clue</a:t>
            </a:r>
            <a:r>
              <a:rPr lang="en-US" sz="3600" b="1" dirty="0" smtClean="0">
                <a:solidFill>
                  <a:srgbClr val="002060"/>
                </a:solidFill>
              </a:rPr>
              <a:t>: point mutation</a:t>
            </a:r>
            <a:endParaRPr lang="en-US" sz="3600" b="1" i="1" dirty="0">
              <a:solidFill>
                <a:srgbClr val="002060"/>
              </a:solidFill>
            </a:endParaRPr>
          </a:p>
        </p:txBody>
      </p:sp>
    </p:spTree>
    <p:extLst>
      <p:ext uri="{BB962C8B-B14F-4D97-AF65-F5344CB8AC3E}">
        <p14:creationId xmlns:p14="http://schemas.microsoft.com/office/powerpoint/2010/main" val="15964081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t>Gene duplications may provide new phenotypes</a:t>
            </a:r>
            <a:endParaRPr lang="en-US" sz="3600" b="1" dirty="0"/>
          </a:p>
        </p:txBody>
      </p:sp>
      <p:pic>
        <p:nvPicPr>
          <p:cNvPr id="4" name="Content Placeholder 3" descr="D:\Chapter_25\B_Jpeg_Images\25_Labeled_Images\25_21VertHoxMutations-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168630" y="1600200"/>
            <a:ext cx="4806740" cy="4525963"/>
          </a:xfrm>
          <a:prstGeom prst="rect">
            <a:avLst/>
          </a:prstGeom>
          <a:noFill/>
          <a:ln>
            <a:noFill/>
          </a:ln>
        </p:spPr>
      </p:pic>
    </p:spTree>
    <p:extLst>
      <p:ext uri="{BB962C8B-B14F-4D97-AF65-F5344CB8AC3E}">
        <p14:creationId xmlns:p14="http://schemas.microsoft.com/office/powerpoint/2010/main" val="7855393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7</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3600" b="1" dirty="0" smtClean="0">
                <a:solidFill>
                  <a:srgbClr val="002060"/>
                </a:solidFill>
              </a:rPr>
              <a:t>Clue: islands</a:t>
            </a:r>
            <a:endParaRPr lang="en-US" sz="3600" b="1" dirty="0">
              <a:solidFill>
                <a:srgbClr val="002060"/>
              </a:solidFill>
            </a:endParaRPr>
          </a:p>
        </p:txBody>
      </p:sp>
    </p:spTree>
    <p:extLst>
      <p:ext uri="{BB962C8B-B14F-4D97-AF65-F5344CB8AC3E}">
        <p14:creationId xmlns:p14="http://schemas.microsoft.com/office/powerpoint/2010/main" val="2588645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p:txBody>
          <a:bodyPr>
            <a:normAutofit/>
          </a:bodyPr>
          <a:lstStyle/>
          <a:p>
            <a:pPr eaLnBrk="1" hangingPunct="1"/>
            <a:r>
              <a:rPr lang="en-US" altLang="en-US" sz="3600" b="1" dirty="0" smtClean="0"/>
              <a:t>Adaptive Radiation Example</a:t>
            </a:r>
          </a:p>
        </p:txBody>
      </p:sp>
      <p:pic>
        <p:nvPicPr>
          <p:cNvPr id="41986" name="Content Placeholder 3" descr="finch[1].jpg"/>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457200" y="1219200"/>
            <a:ext cx="8229600" cy="5486400"/>
          </a:xfrm>
        </p:spPr>
      </p:pic>
    </p:spTree>
    <p:extLst>
      <p:ext uri="{BB962C8B-B14F-4D97-AF65-F5344CB8AC3E}">
        <p14:creationId xmlns:p14="http://schemas.microsoft.com/office/powerpoint/2010/main" val="24066572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700" y="114936"/>
            <a:ext cx="5280660" cy="1143000"/>
          </a:xfrm>
        </p:spPr>
        <p:txBody>
          <a:bodyPr>
            <a:normAutofit/>
          </a:bodyPr>
          <a:lstStyle/>
          <a:p>
            <a:r>
              <a:rPr lang="en-US" sz="3600" b="1" dirty="0" smtClean="0"/>
              <a:t>Math Grid In 1</a:t>
            </a:r>
            <a:endParaRPr lang="en-US" sz="3600" b="1" dirty="0"/>
          </a:p>
        </p:txBody>
      </p:sp>
      <p:sp>
        <p:nvSpPr>
          <p:cNvPr id="3" name="Content Placeholder 2"/>
          <p:cNvSpPr>
            <a:spLocks noGrp="1"/>
          </p:cNvSpPr>
          <p:nvPr>
            <p:ph idx="1"/>
          </p:nvPr>
        </p:nvSpPr>
        <p:spPr>
          <a:xfrm>
            <a:off x="182880" y="1257936"/>
            <a:ext cx="8263890" cy="4960620"/>
          </a:xfrm>
        </p:spPr>
        <p:txBody>
          <a:bodyPr>
            <a:normAutofit/>
          </a:bodyPr>
          <a:lstStyle/>
          <a:p>
            <a:pPr marL="0" lvl="1" indent="0">
              <a:buNone/>
            </a:pPr>
            <a:r>
              <a:rPr lang="en-US" b="1" dirty="0" smtClean="0"/>
              <a:t>The correct answer: </a:t>
            </a:r>
            <a:r>
              <a:rPr lang="en-US" altLang="en-US" b="1" dirty="0" smtClean="0">
                <a:solidFill>
                  <a:srgbClr val="C00000"/>
                </a:solidFill>
              </a:rPr>
              <a:t>17,190 </a:t>
            </a:r>
            <a:r>
              <a:rPr lang="en-US" altLang="en-US" b="1" dirty="0">
                <a:solidFill>
                  <a:srgbClr val="C00000"/>
                </a:solidFill>
              </a:rPr>
              <a:t>years</a:t>
            </a:r>
          </a:p>
          <a:p>
            <a:pPr marL="0" indent="0">
              <a:buNone/>
            </a:pPr>
            <a:endParaRPr lang="en-US" sz="2800" b="1" dirty="0"/>
          </a:p>
          <a:p>
            <a:pPr marL="0" indent="0">
              <a:buNone/>
            </a:pPr>
            <a:r>
              <a:rPr lang="en-US" sz="2800" b="1" dirty="0" smtClean="0"/>
              <a:t>Solution:	</a:t>
            </a:r>
          </a:p>
          <a:p>
            <a:r>
              <a:rPr lang="en-US" altLang="en-US" sz="2800" dirty="0">
                <a:solidFill>
                  <a:srgbClr val="C00000"/>
                </a:solidFill>
              </a:rPr>
              <a:t>Step 1: 100% ÷ 8 = 12.5%</a:t>
            </a:r>
          </a:p>
          <a:p>
            <a:r>
              <a:rPr lang="en-US" altLang="en-US" sz="2800" dirty="0">
                <a:solidFill>
                  <a:srgbClr val="002060"/>
                </a:solidFill>
              </a:rPr>
              <a:t>Step 2: </a:t>
            </a:r>
            <a:r>
              <a:rPr lang="en-US" altLang="en-US" sz="2800" dirty="0" smtClean="0">
                <a:solidFill>
                  <a:srgbClr val="002060"/>
                </a:solidFill>
              </a:rPr>
              <a:t>	Time </a:t>
            </a:r>
            <a:r>
              <a:rPr lang="en-US" altLang="en-US" sz="2800" dirty="0">
                <a:solidFill>
                  <a:srgbClr val="002060"/>
                </a:solidFill>
              </a:rPr>
              <a:t>0         =  </a:t>
            </a:r>
            <a:r>
              <a:rPr lang="en-US" altLang="en-US" sz="2800" dirty="0" smtClean="0">
                <a:solidFill>
                  <a:srgbClr val="002060"/>
                </a:solidFill>
              </a:rPr>
              <a:t> 100</a:t>
            </a:r>
            <a:r>
              <a:rPr lang="en-US" altLang="en-US" sz="2800" dirty="0">
                <a:solidFill>
                  <a:srgbClr val="002060"/>
                </a:solidFill>
              </a:rPr>
              <a:t>% = 0 years</a:t>
            </a:r>
          </a:p>
          <a:p>
            <a:pPr marL="457200" lvl="1" indent="0">
              <a:buNone/>
            </a:pPr>
            <a:r>
              <a:rPr lang="en-US" altLang="en-US" dirty="0">
                <a:solidFill>
                  <a:srgbClr val="002060"/>
                </a:solidFill>
              </a:rPr>
              <a:t>              First h</a:t>
            </a:r>
            <a:r>
              <a:rPr lang="en-US" altLang="en-US" dirty="0" smtClean="0">
                <a:solidFill>
                  <a:srgbClr val="002060"/>
                </a:solidFill>
              </a:rPr>
              <a:t>alf-life  </a:t>
            </a:r>
            <a:r>
              <a:rPr lang="en-US" altLang="en-US" dirty="0">
                <a:solidFill>
                  <a:srgbClr val="002060"/>
                </a:solidFill>
              </a:rPr>
              <a:t>=    50%  = 5,730 years</a:t>
            </a:r>
          </a:p>
          <a:p>
            <a:pPr marL="457200" lvl="1" indent="0">
              <a:buNone/>
            </a:pPr>
            <a:r>
              <a:rPr lang="en-US" altLang="en-US" dirty="0">
                <a:solidFill>
                  <a:srgbClr val="002060"/>
                </a:solidFill>
              </a:rPr>
              <a:t>         Second </a:t>
            </a:r>
            <a:r>
              <a:rPr lang="en-US" altLang="en-US" dirty="0" smtClean="0">
                <a:solidFill>
                  <a:srgbClr val="002060"/>
                </a:solidFill>
              </a:rPr>
              <a:t>half-life  </a:t>
            </a:r>
            <a:r>
              <a:rPr lang="en-US" altLang="en-US" dirty="0">
                <a:solidFill>
                  <a:srgbClr val="002060"/>
                </a:solidFill>
              </a:rPr>
              <a:t>=    25%  = 5,730 years</a:t>
            </a:r>
          </a:p>
          <a:p>
            <a:pPr marL="457200" lvl="1" indent="0">
              <a:buNone/>
            </a:pPr>
            <a:r>
              <a:rPr lang="en-US" altLang="en-US" dirty="0">
                <a:solidFill>
                  <a:srgbClr val="002060"/>
                </a:solidFill>
              </a:rPr>
              <a:t>             Third </a:t>
            </a:r>
            <a:r>
              <a:rPr lang="en-US" altLang="en-US" dirty="0" smtClean="0">
                <a:solidFill>
                  <a:srgbClr val="002060"/>
                </a:solidFill>
              </a:rPr>
              <a:t>half-life  </a:t>
            </a:r>
            <a:r>
              <a:rPr lang="en-US" altLang="en-US" dirty="0">
                <a:solidFill>
                  <a:srgbClr val="002060"/>
                </a:solidFill>
              </a:rPr>
              <a:t>=  12.5% = </a:t>
            </a:r>
            <a:r>
              <a:rPr lang="en-US" altLang="en-US" u="sng" dirty="0">
                <a:solidFill>
                  <a:srgbClr val="002060"/>
                </a:solidFill>
              </a:rPr>
              <a:t>5,730 years</a:t>
            </a:r>
            <a:endParaRPr lang="en-US" altLang="en-US" dirty="0">
              <a:solidFill>
                <a:srgbClr val="002060"/>
              </a:solidFill>
            </a:endParaRPr>
          </a:p>
          <a:p>
            <a:pPr marL="457200" lvl="1" indent="0">
              <a:buNone/>
            </a:pPr>
            <a:r>
              <a:rPr lang="en-US" altLang="en-US" dirty="0">
                <a:solidFill>
                  <a:srgbClr val="008000"/>
                </a:solidFill>
              </a:rPr>
              <a:t>                                   </a:t>
            </a:r>
            <a:r>
              <a:rPr lang="en-US" altLang="en-US" dirty="0"/>
              <a:t>Adds up to:  17,190 years</a:t>
            </a:r>
          </a:p>
          <a:p>
            <a:pPr marL="0" indent="0">
              <a:buNone/>
            </a:pPr>
            <a:endParaRPr lang="en-US" sz="1800" b="1" dirty="0" smtClean="0"/>
          </a:p>
          <a:p>
            <a:pPr marL="0" indent="0">
              <a:buNone/>
            </a:pPr>
            <a:endParaRPr lang="en-US" dirty="0">
              <a:solidFill>
                <a:srgbClr val="0000FF"/>
              </a:solidFill>
            </a:endParaRPr>
          </a:p>
        </p:txBody>
      </p:sp>
    </p:spTree>
    <p:extLst>
      <p:ext uri="{BB962C8B-B14F-4D97-AF65-F5344CB8AC3E}">
        <p14:creationId xmlns:p14="http://schemas.microsoft.com/office/powerpoint/2010/main" val="20270577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64096" y="208859"/>
            <a:ext cx="7772400" cy="1470025"/>
          </a:xfrm>
        </p:spPr>
        <p:txBody>
          <a:bodyPr>
            <a:noAutofit/>
          </a:bodyPr>
          <a:lstStyle/>
          <a:p>
            <a:r>
              <a:rPr lang="en-US" sz="3600" b="1" dirty="0" smtClean="0"/>
              <a:t>Half-life</a:t>
            </a:r>
            <a:br>
              <a:rPr lang="en-US" sz="3600" b="1" dirty="0" smtClean="0"/>
            </a:br>
            <a:r>
              <a:rPr lang="en-US" sz="3600" b="1" dirty="0" smtClean="0"/>
              <a:t/>
            </a:r>
            <a:br>
              <a:rPr lang="en-US" sz="3600" b="1" dirty="0" smtClean="0"/>
            </a:br>
            <a:endParaRPr lang="en-US" sz="2400" b="1" dirty="0"/>
          </a:p>
        </p:txBody>
      </p:sp>
      <p:sp>
        <p:nvSpPr>
          <p:cNvPr id="5" name="Subtitle 4"/>
          <p:cNvSpPr>
            <a:spLocks noGrp="1"/>
          </p:cNvSpPr>
          <p:nvPr>
            <p:ph type="subTitle" idx="1"/>
          </p:nvPr>
        </p:nvSpPr>
        <p:spPr>
          <a:xfrm>
            <a:off x="0" y="802584"/>
            <a:ext cx="8976575" cy="1752600"/>
          </a:xfrm>
        </p:spPr>
        <p:txBody>
          <a:bodyPr>
            <a:normAutofit/>
          </a:bodyPr>
          <a:lstStyle/>
          <a:p>
            <a:pPr marL="457200" indent="-174625">
              <a:buFont typeface="Arial" panose="020B0604020202020204" pitchFamily="34" charset="0"/>
              <a:buChar char="•"/>
            </a:pPr>
            <a:r>
              <a:rPr lang="en-US" sz="2400" b="1" dirty="0">
                <a:solidFill>
                  <a:schemeClr val="tx1"/>
                </a:solidFill>
              </a:rPr>
              <a:t>time required for the radioactive material to decrease by one half</a:t>
            </a:r>
            <a:endParaRPr lang="en-US" sz="2400" dirty="0">
              <a:solidFill>
                <a:schemeClr val="tx1"/>
              </a:solidFill>
            </a:endParaRPr>
          </a:p>
        </p:txBody>
      </p:sp>
      <p:pic>
        <p:nvPicPr>
          <p:cNvPr id="4" name="Content Placeholder 3" descr="D:\Chapter_25\B_Jpeg_Images\25_Labeled_Images\25_05RadiometricDating-L.jpg"/>
          <p:cNvPicPr>
            <a:picLocks noGrp="1"/>
          </p:cNvPicPr>
          <p:nvPr>
            <p:ph idx="4294967295"/>
          </p:nvPr>
        </p:nvPicPr>
        <p:blipFill>
          <a:blip r:embed="rId2">
            <a:extLst>
              <a:ext uri="{28A0092B-C50C-407E-A947-70E740481C1C}">
                <a14:useLocalDpi xmlns:a14="http://schemas.microsoft.com/office/drawing/2010/main" val="0"/>
              </a:ext>
            </a:extLst>
          </a:blip>
          <a:stretch>
            <a:fillRect/>
          </a:stretch>
        </p:blipFill>
        <p:spPr bwMode="auto">
          <a:xfrm>
            <a:off x="1455313" y="1262130"/>
            <a:ext cx="6458755" cy="5325248"/>
          </a:xfrm>
          <a:prstGeom prst="rect">
            <a:avLst/>
          </a:prstGeom>
          <a:noFill/>
          <a:ln>
            <a:noFill/>
          </a:ln>
        </p:spPr>
      </p:pic>
    </p:spTree>
    <p:extLst>
      <p:ext uri="{BB962C8B-B14F-4D97-AF65-F5344CB8AC3E}">
        <p14:creationId xmlns:p14="http://schemas.microsoft.com/office/powerpoint/2010/main" val="36692054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Math Grid In 2</a:t>
            </a:r>
            <a:endParaRPr lang="en-US" sz="3600" b="1" dirty="0"/>
          </a:p>
        </p:txBody>
      </p:sp>
      <p:sp>
        <p:nvSpPr>
          <p:cNvPr id="3" name="Content Placeholder 2"/>
          <p:cNvSpPr>
            <a:spLocks noGrp="1"/>
          </p:cNvSpPr>
          <p:nvPr>
            <p:ph idx="1"/>
          </p:nvPr>
        </p:nvSpPr>
        <p:spPr>
          <a:xfrm>
            <a:off x="640080" y="1417638"/>
            <a:ext cx="8229600" cy="4708525"/>
          </a:xfrm>
        </p:spPr>
        <p:txBody>
          <a:bodyPr>
            <a:normAutofit/>
          </a:bodyPr>
          <a:lstStyle/>
          <a:p>
            <a:pPr marL="0" lvl="0" indent="0">
              <a:buNone/>
            </a:pPr>
            <a:r>
              <a:rPr lang="en-US" sz="2800" b="1" dirty="0" smtClean="0">
                <a:sym typeface="Symbol"/>
              </a:rPr>
              <a:t>The correct answer: </a:t>
            </a:r>
            <a:r>
              <a:rPr lang="en-US" sz="2800" b="1" dirty="0" smtClean="0">
                <a:solidFill>
                  <a:srgbClr val="C00000"/>
                </a:solidFill>
                <a:sym typeface="Symbol"/>
              </a:rPr>
              <a:t>14 </a:t>
            </a:r>
          </a:p>
          <a:p>
            <a:pPr marL="0" lvl="0" indent="0">
              <a:buNone/>
            </a:pPr>
            <a:endParaRPr lang="en-US" sz="2800" dirty="0">
              <a:sym typeface="Symbol"/>
            </a:endParaRPr>
          </a:p>
          <a:p>
            <a:pPr marL="0" lvl="0" indent="0">
              <a:buNone/>
            </a:pPr>
            <a:r>
              <a:rPr lang="en-US" sz="2800" b="1" dirty="0" smtClean="0">
                <a:sym typeface="Symbol"/>
              </a:rPr>
              <a:t>Solution:</a:t>
            </a:r>
          </a:p>
          <a:p>
            <a:pPr marL="0" lvl="0" indent="0">
              <a:buNone/>
            </a:pPr>
            <a:r>
              <a:rPr lang="en-US" sz="2800" dirty="0" smtClean="0">
                <a:solidFill>
                  <a:srgbClr val="002060"/>
                </a:solidFill>
              </a:rPr>
              <a:t>12 + 16 = 28 (diploid)</a:t>
            </a:r>
          </a:p>
          <a:p>
            <a:pPr marL="0" lvl="0" indent="0">
              <a:buNone/>
            </a:pPr>
            <a:r>
              <a:rPr lang="en-US" sz="2800" dirty="0" smtClean="0"/>
              <a:t>28/2 = 14 (haploid)</a:t>
            </a:r>
            <a:endParaRPr lang="en-US" sz="2800" dirty="0"/>
          </a:p>
        </p:txBody>
      </p:sp>
    </p:spTree>
    <p:extLst>
      <p:ext uri="{BB962C8B-B14F-4D97-AF65-F5344CB8AC3E}">
        <p14:creationId xmlns:p14="http://schemas.microsoft.com/office/powerpoint/2010/main" val="10839016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738" y="1730375"/>
            <a:ext cx="8518525" cy="339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6291" name="Rectangle 3"/>
          <p:cNvSpPr>
            <a:spLocks noGrp="1" noChangeArrowheads="1"/>
          </p:cNvSpPr>
          <p:nvPr>
            <p:ph type="ctrTitle"/>
          </p:nvPr>
        </p:nvSpPr>
        <p:spPr>
          <a:xfrm>
            <a:off x="384264" y="605307"/>
            <a:ext cx="3917279" cy="618186"/>
          </a:xfrm>
        </p:spPr>
        <p:txBody>
          <a:bodyPr rtlCol="0">
            <a:noAutofit/>
          </a:bodyPr>
          <a:lstStyle/>
          <a:p>
            <a:pPr eaLnBrk="1" fontAlgn="auto" hangingPunct="1">
              <a:spcAft>
                <a:spcPts val="0"/>
              </a:spcAft>
              <a:defRPr/>
            </a:pPr>
            <a:r>
              <a:rPr lang="en-US" sz="3600" b="1" dirty="0" smtClean="0">
                <a:ea typeface="+mj-ea"/>
                <a:cs typeface="+mj-cs"/>
              </a:rPr>
              <a:t>Allopolyploidy</a:t>
            </a:r>
          </a:p>
        </p:txBody>
      </p:sp>
      <p:sp>
        <p:nvSpPr>
          <p:cNvPr id="51203" name="Text Box 4"/>
          <p:cNvSpPr txBox="1">
            <a:spLocks noChangeArrowheads="1"/>
          </p:cNvSpPr>
          <p:nvPr/>
        </p:nvSpPr>
        <p:spPr bwMode="auto">
          <a:xfrm>
            <a:off x="528638" y="4554538"/>
            <a:ext cx="985837"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300" b="1" dirty="0"/>
              <a:t>Species B</a:t>
            </a:r>
          </a:p>
          <a:p>
            <a:pPr algn="ctr" eaLnBrk="1" hangingPunct="1"/>
            <a:r>
              <a:rPr lang="en-US" altLang="en-US" sz="1300" b="1" dirty="0"/>
              <a:t>2</a:t>
            </a:r>
            <a:r>
              <a:rPr lang="en-US" altLang="en-US" sz="1300" b="1" i="1" dirty="0"/>
              <a:t>n</a:t>
            </a:r>
            <a:r>
              <a:rPr lang="en-US" altLang="en-US" sz="1300" b="1" dirty="0"/>
              <a:t> = 6</a:t>
            </a:r>
            <a:endParaRPr lang="en-US" altLang="en-US" sz="1300" b="1" i="1" dirty="0"/>
          </a:p>
        </p:txBody>
      </p:sp>
      <p:sp>
        <p:nvSpPr>
          <p:cNvPr id="51204" name="Text Box 5"/>
          <p:cNvSpPr txBox="1">
            <a:spLocks noChangeArrowheads="1"/>
          </p:cNvSpPr>
          <p:nvPr/>
        </p:nvSpPr>
        <p:spPr bwMode="auto">
          <a:xfrm>
            <a:off x="522288" y="2905125"/>
            <a:ext cx="985837"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300" b="1" dirty="0"/>
              <a:t>Species A</a:t>
            </a:r>
          </a:p>
          <a:p>
            <a:pPr algn="ctr" eaLnBrk="1" hangingPunct="1"/>
            <a:r>
              <a:rPr lang="en-US" altLang="en-US" sz="1300" b="1" dirty="0"/>
              <a:t>2</a:t>
            </a:r>
            <a:r>
              <a:rPr lang="en-US" altLang="en-US" sz="1300" b="1" i="1" dirty="0"/>
              <a:t>n</a:t>
            </a:r>
            <a:r>
              <a:rPr lang="en-US" altLang="en-US" sz="1300" b="1" dirty="0"/>
              <a:t> = 4</a:t>
            </a:r>
            <a:endParaRPr lang="en-US" altLang="en-US" sz="1300" b="1" i="1" dirty="0"/>
          </a:p>
        </p:txBody>
      </p:sp>
      <p:sp>
        <p:nvSpPr>
          <p:cNvPr id="51205" name="Text Box 6"/>
          <p:cNvSpPr txBox="1">
            <a:spLocks noChangeArrowheads="1"/>
          </p:cNvSpPr>
          <p:nvPr/>
        </p:nvSpPr>
        <p:spPr bwMode="auto">
          <a:xfrm>
            <a:off x="2333625" y="4073525"/>
            <a:ext cx="137477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300" b="1" dirty="0"/>
              <a:t>Normal gamete</a:t>
            </a:r>
          </a:p>
          <a:p>
            <a:pPr algn="ctr" eaLnBrk="1" hangingPunct="1"/>
            <a:r>
              <a:rPr lang="en-US" altLang="en-US" sz="1300" b="1" i="1" dirty="0"/>
              <a:t>n</a:t>
            </a:r>
            <a:r>
              <a:rPr lang="en-US" altLang="en-US" sz="1300" b="1" dirty="0"/>
              <a:t> = 3</a:t>
            </a:r>
            <a:endParaRPr lang="en-US" altLang="en-US" sz="1300" b="1" i="1" dirty="0"/>
          </a:p>
        </p:txBody>
      </p:sp>
      <p:sp>
        <p:nvSpPr>
          <p:cNvPr id="51206" name="Text Box 7"/>
          <p:cNvSpPr txBox="1">
            <a:spLocks noChangeArrowheads="1"/>
          </p:cNvSpPr>
          <p:nvPr/>
        </p:nvSpPr>
        <p:spPr bwMode="auto">
          <a:xfrm>
            <a:off x="5621338" y="4059238"/>
            <a:ext cx="1374775"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300" b="1" dirty="0"/>
              <a:t>Normal gamete</a:t>
            </a:r>
          </a:p>
          <a:p>
            <a:pPr algn="ctr" eaLnBrk="1" hangingPunct="1"/>
            <a:r>
              <a:rPr lang="en-US" altLang="en-US" sz="1300" b="1" i="1" dirty="0"/>
              <a:t>n</a:t>
            </a:r>
            <a:r>
              <a:rPr lang="en-US" altLang="en-US" sz="1300" b="1" dirty="0"/>
              <a:t> = 3</a:t>
            </a:r>
            <a:endParaRPr lang="en-US" altLang="en-US" sz="1300" b="1" i="1" dirty="0"/>
          </a:p>
        </p:txBody>
      </p:sp>
      <p:sp>
        <p:nvSpPr>
          <p:cNvPr id="51207" name="Text Box 8"/>
          <p:cNvSpPr txBox="1">
            <a:spLocks noChangeArrowheads="1"/>
          </p:cNvSpPr>
          <p:nvPr/>
        </p:nvSpPr>
        <p:spPr bwMode="auto">
          <a:xfrm>
            <a:off x="7766050" y="3727450"/>
            <a:ext cx="7318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300" b="1" dirty="0"/>
              <a:t>2</a:t>
            </a:r>
            <a:r>
              <a:rPr lang="en-US" altLang="en-US" sz="1300" b="1" i="1" dirty="0"/>
              <a:t>n</a:t>
            </a:r>
            <a:r>
              <a:rPr lang="en-US" altLang="en-US" sz="1300" b="1" dirty="0"/>
              <a:t> = 10</a:t>
            </a:r>
            <a:endParaRPr lang="en-US" altLang="en-US" sz="1300" b="1" i="1" dirty="0"/>
          </a:p>
        </p:txBody>
      </p:sp>
      <p:sp>
        <p:nvSpPr>
          <p:cNvPr id="51208" name="Text Box 9"/>
          <p:cNvSpPr txBox="1">
            <a:spLocks noChangeArrowheads="1"/>
          </p:cNvSpPr>
          <p:nvPr/>
        </p:nvSpPr>
        <p:spPr bwMode="auto">
          <a:xfrm>
            <a:off x="2170113" y="1893888"/>
            <a:ext cx="1668462"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300" b="1" dirty="0"/>
              <a:t>Unreduced gamete</a:t>
            </a:r>
          </a:p>
          <a:p>
            <a:pPr algn="ctr" eaLnBrk="1" hangingPunct="1"/>
            <a:r>
              <a:rPr lang="en-US" altLang="en-US" sz="1300" b="1" dirty="0"/>
              <a:t>with 4 chromosomes</a:t>
            </a:r>
            <a:endParaRPr lang="en-US" altLang="en-US" sz="1300" b="1" i="1" dirty="0"/>
          </a:p>
        </p:txBody>
      </p:sp>
      <p:sp>
        <p:nvSpPr>
          <p:cNvPr id="51209" name="Text Box 10"/>
          <p:cNvSpPr txBox="1">
            <a:spLocks noChangeArrowheads="1"/>
          </p:cNvSpPr>
          <p:nvPr/>
        </p:nvSpPr>
        <p:spPr bwMode="auto">
          <a:xfrm>
            <a:off x="5465763" y="1895475"/>
            <a:ext cx="1668462"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300" b="1" dirty="0"/>
              <a:t>Unreduced gamete</a:t>
            </a:r>
          </a:p>
          <a:p>
            <a:pPr algn="ctr" eaLnBrk="1" hangingPunct="1"/>
            <a:r>
              <a:rPr lang="en-US" altLang="en-US" sz="1300" b="1" dirty="0"/>
              <a:t>with 7 chromosomes</a:t>
            </a:r>
            <a:endParaRPr lang="en-US" altLang="en-US" sz="1300" b="1" i="1" dirty="0"/>
          </a:p>
        </p:txBody>
      </p:sp>
      <p:sp>
        <p:nvSpPr>
          <p:cNvPr id="51210" name="Text Box 11"/>
          <p:cNvSpPr txBox="1">
            <a:spLocks noChangeArrowheads="1"/>
          </p:cNvSpPr>
          <p:nvPr/>
        </p:nvSpPr>
        <p:spPr bwMode="auto">
          <a:xfrm>
            <a:off x="3927475" y="2198688"/>
            <a:ext cx="140652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300" b="1" dirty="0"/>
              <a:t>Hybrid with</a:t>
            </a:r>
          </a:p>
          <a:p>
            <a:pPr algn="ctr" eaLnBrk="1" hangingPunct="1"/>
            <a:r>
              <a:rPr lang="en-US" altLang="en-US" sz="1300" b="1" dirty="0"/>
              <a:t>7 chromosomes</a:t>
            </a:r>
            <a:endParaRPr lang="en-US" altLang="en-US" sz="1300" b="1" i="1" dirty="0"/>
          </a:p>
        </p:txBody>
      </p:sp>
      <p:sp>
        <p:nvSpPr>
          <p:cNvPr id="51211" name="Text Box 12"/>
          <p:cNvSpPr txBox="1">
            <a:spLocks noChangeArrowheads="1"/>
          </p:cNvSpPr>
          <p:nvPr/>
        </p:nvSpPr>
        <p:spPr bwMode="auto">
          <a:xfrm>
            <a:off x="7215188" y="2200275"/>
            <a:ext cx="1668462"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300" b="1" dirty="0"/>
              <a:t>Viable fertile hybrid</a:t>
            </a:r>
          </a:p>
          <a:p>
            <a:pPr algn="ctr" eaLnBrk="1" hangingPunct="1"/>
            <a:r>
              <a:rPr lang="en-US" altLang="en-US" sz="1300" b="1" dirty="0"/>
              <a:t>(allopolyploid)</a:t>
            </a:r>
            <a:endParaRPr lang="en-US" altLang="en-US" sz="1300" b="1" i="1" dirty="0"/>
          </a:p>
        </p:txBody>
      </p:sp>
      <p:sp>
        <p:nvSpPr>
          <p:cNvPr id="51212" name="Text Box 13"/>
          <p:cNvSpPr txBox="1">
            <a:spLocks noChangeArrowheads="1"/>
          </p:cNvSpPr>
          <p:nvPr/>
        </p:nvSpPr>
        <p:spPr bwMode="auto">
          <a:xfrm>
            <a:off x="1533525" y="2638425"/>
            <a:ext cx="1208088"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r>
              <a:rPr lang="en-US" altLang="en-US" sz="1300" b="1" dirty="0"/>
              <a:t>Meiotic error;</a:t>
            </a:r>
          </a:p>
          <a:p>
            <a:pPr eaLnBrk="1" hangingPunct="1"/>
            <a:r>
              <a:rPr lang="en-US" altLang="en-US" sz="1300" b="1" dirty="0"/>
              <a:t>chromosome</a:t>
            </a:r>
          </a:p>
          <a:p>
            <a:pPr eaLnBrk="1" hangingPunct="1"/>
            <a:r>
              <a:rPr lang="en-US" altLang="en-US" sz="1300" b="1" dirty="0"/>
              <a:t>number not</a:t>
            </a:r>
          </a:p>
          <a:p>
            <a:pPr eaLnBrk="1" hangingPunct="1"/>
            <a:r>
              <a:rPr lang="en-US" altLang="en-US" sz="1300" b="1" dirty="0"/>
              <a:t>reduced from</a:t>
            </a:r>
          </a:p>
          <a:p>
            <a:pPr eaLnBrk="1" hangingPunct="1"/>
            <a:r>
              <a:rPr lang="en-US" altLang="en-US" sz="1300" b="1" dirty="0"/>
              <a:t>2</a:t>
            </a:r>
            <a:r>
              <a:rPr lang="en-US" altLang="en-US" sz="1300" b="1" i="1" dirty="0"/>
              <a:t>n</a:t>
            </a:r>
            <a:r>
              <a:rPr lang="en-US" altLang="en-US" sz="1300" b="1" dirty="0"/>
              <a:t> to </a:t>
            </a:r>
            <a:r>
              <a:rPr lang="en-US" altLang="en-US" sz="1300" b="1" i="1" dirty="0"/>
              <a:t>n</a:t>
            </a:r>
          </a:p>
        </p:txBody>
      </p:sp>
    </p:spTree>
    <p:extLst>
      <p:ext uri="{BB962C8B-B14F-4D97-AF65-F5344CB8AC3E}">
        <p14:creationId xmlns:p14="http://schemas.microsoft.com/office/powerpoint/2010/main" val="1016698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1</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 prior </a:t>
            </a:r>
            <a:r>
              <a:rPr lang="en-US" sz="3600" b="1" dirty="0">
                <a:solidFill>
                  <a:srgbClr val="002060"/>
                </a:solidFill>
              </a:rPr>
              <a:t>to the formation of K-T </a:t>
            </a:r>
            <a:r>
              <a:rPr lang="en-US" sz="3600" b="1" dirty="0" smtClean="0">
                <a:solidFill>
                  <a:srgbClr val="002060"/>
                </a:solidFill>
              </a:rPr>
              <a:t>boundary</a:t>
            </a:r>
            <a:endParaRPr lang="en-US" sz="3600" b="1" dirty="0">
              <a:solidFill>
                <a:srgbClr val="002060"/>
              </a:solidFill>
            </a:endParaRPr>
          </a:p>
        </p:txBody>
      </p:sp>
    </p:spTree>
    <p:extLst>
      <p:ext uri="{BB962C8B-B14F-4D97-AF65-F5344CB8AC3E}">
        <p14:creationId xmlns:p14="http://schemas.microsoft.com/office/powerpoint/2010/main" val="3815300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738" y="1566863"/>
            <a:ext cx="8518525"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5267" name="Rectangle 3"/>
          <p:cNvSpPr>
            <a:spLocks noGrp="1" noChangeArrowheads="1"/>
          </p:cNvSpPr>
          <p:nvPr>
            <p:ph type="ctrTitle"/>
          </p:nvPr>
        </p:nvSpPr>
        <p:spPr>
          <a:xfrm>
            <a:off x="396875" y="540913"/>
            <a:ext cx="3183452" cy="566670"/>
          </a:xfrm>
        </p:spPr>
        <p:txBody>
          <a:bodyPr rtlCol="0">
            <a:noAutofit/>
          </a:bodyPr>
          <a:lstStyle/>
          <a:p>
            <a:pPr eaLnBrk="1" fontAlgn="auto" hangingPunct="1">
              <a:spcAft>
                <a:spcPts val="0"/>
              </a:spcAft>
              <a:defRPr/>
            </a:pPr>
            <a:r>
              <a:rPr lang="en-US" sz="3600" b="1" dirty="0" smtClean="0">
                <a:ea typeface="+mj-ea"/>
                <a:cs typeface="+mj-cs"/>
              </a:rPr>
              <a:t>Autopolyploidy</a:t>
            </a:r>
          </a:p>
        </p:txBody>
      </p:sp>
      <p:sp>
        <p:nvSpPr>
          <p:cNvPr id="49155" name="Text Box 4"/>
          <p:cNvSpPr txBox="1">
            <a:spLocks noChangeArrowheads="1"/>
          </p:cNvSpPr>
          <p:nvPr/>
        </p:nvSpPr>
        <p:spPr bwMode="auto">
          <a:xfrm>
            <a:off x="944563" y="1612900"/>
            <a:ext cx="2771775"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r>
              <a:rPr lang="en-US" altLang="en-US" sz="1800" b="1" dirty="0"/>
              <a:t>Failure of cell division </a:t>
            </a:r>
          </a:p>
          <a:p>
            <a:pPr eaLnBrk="1" hangingPunct="1"/>
            <a:r>
              <a:rPr lang="en-US" altLang="en-US" sz="1800" b="1" dirty="0"/>
              <a:t>in a cell of a growing </a:t>
            </a:r>
          </a:p>
          <a:p>
            <a:pPr eaLnBrk="1" hangingPunct="1"/>
            <a:r>
              <a:rPr lang="en-US" altLang="en-US" sz="1800" b="1" dirty="0"/>
              <a:t>diploid plant after chromosome duplication gives rise to a tetraploid branch or other tissue.</a:t>
            </a:r>
            <a:endParaRPr lang="en-US" altLang="en-US" sz="1800" b="1" i="1" dirty="0"/>
          </a:p>
        </p:txBody>
      </p:sp>
      <p:sp>
        <p:nvSpPr>
          <p:cNvPr id="49156" name="Text Box 5"/>
          <p:cNvSpPr txBox="1">
            <a:spLocks noChangeArrowheads="1"/>
          </p:cNvSpPr>
          <p:nvPr/>
        </p:nvSpPr>
        <p:spPr bwMode="auto">
          <a:xfrm>
            <a:off x="4422775" y="2154238"/>
            <a:ext cx="22320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r>
              <a:rPr lang="en-US" altLang="en-US" sz="1800" b="1" dirty="0"/>
              <a:t>Gametes produced by flowers on this tetraploid branch are diploid.</a:t>
            </a:r>
            <a:endParaRPr lang="en-US" altLang="en-US" sz="1800" b="1" i="1" dirty="0"/>
          </a:p>
        </p:txBody>
      </p:sp>
      <p:sp>
        <p:nvSpPr>
          <p:cNvPr id="49157" name="Text Box 6"/>
          <p:cNvSpPr txBox="1">
            <a:spLocks noChangeArrowheads="1"/>
          </p:cNvSpPr>
          <p:nvPr/>
        </p:nvSpPr>
        <p:spPr bwMode="auto">
          <a:xfrm>
            <a:off x="6813550" y="1600200"/>
            <a:ext cx="2136775"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r>
              <a:rPr lang="en-US" altLang="en-US" sz="1800" b="1" dirty="0"/>
              <a:t>Offspring with tetraploid karyo-</a:t>
            </a:r>
          </a:p>
          <a:p>
            <a:pPr eaLnBrk="1" hangingPunct="1"/>
            <a:r>
              <a:rPr lang="en-US" altLang="en-US" sz="1800" b="1" dirty="0"/>
              <a:t>types may be viable and fertile—a new biological species.</a:t>
            </a:r>
            <a:endParaRPr lang="en-US" altLang="en-US" sz="1800" b="1" i="1" dirty="0"/>
          </a:p>
        </p:txBody>
      </p:sp>
      <p:sp>
        <p:nvSpPr>
          <p:cNvPr id="49158" name="Text Box 7"/>
          <p:cNvSpPr txBox="1">
            <a:spLocks noChangeArrowheads="1"/>
          </p:cNvSpPr>
          <p:nvPr/>
        </p:nvSpPr>
        <p:spPr bwMode="auto">
          <a:xfrm>
            <a:off x="623888" y="4673600"/>
            <a:ext cx="763587"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800" b="1" dirty="0"/>
              <a:t>2</a:t>
            </a:r>
            <a:r>
              <a:rPr lang="en-US" altLang="en-US" sz="1800" b="1" i="1" dirty="0"/>
              <a:t>n</a:t>
            </a:r>
            <a:r>
              <a:rPr lang="en-US" altLang="en-US" sz="1800" b="1" dirty="0"/>
              <a:t> = 6</a:t>
            </a:r>
            <a:endParaRPr lang="en-US" altLang="en-US" sz="1800" b="1" i="1" dirty="0"/>
          </a:p>
        </p:txBody>
      </p:sp>
      <p:sp>
        <p:nvSpPr>
          <p:cNvPr id="49159" name="Text Box 8"/>
          <p:cNvSpPr txBox="1">
            <a:spLocks noChangeArrowheads="1"/>
          </p:cNvSpPr>
          <p:nvPr/>
        </p:nvSpPr>
        <p:spPr bwMode="auto">
          <a:xfrm>
            <a:off x="2919413" y="4833938"/>
            <a:ext cx="97790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800" b="1" dirty="0"/>
              <a:t>4</a:t>
            </a:r>
            <a:r>
              <a:rPr lang="en-US" altLang="en-US" sz="1800" b="1" i="1" dirty="0"/>
              <a:t>n</a:t>
            </a:r>
            <a:r>
              <a:rPr lang="en-US" altLang="en-US" sz="1800" b="1" dirty="0"/>
              <a:t> = 12</a:t>
            </a:r>
            <a:endParaRPr lang="en-US" altLang="en-US" sz="1800" b="1" i="1" dirty="0"/>
          </a:p>
        </p:txBody>
      </p:sp>
      <p:sp>
        <p:nvSpPr>
          <p:cNvPr id="49160" name="Text Box 9"/>
          <p:cNvSpPr txBox="1">
            <a:spLocks noChangeArrowheads="1"/>
          </p:cNvSpPr>
          <p:nvPr/>
        </p:nvSpPr>
        <p:spPr bwMode="auto">
          <a:xfrm>
            <a:off x="7612063" y="4859338"/>
            <a:ext cx="5651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800" b="1" dirty="0"/>
              <a:t>4</a:t>
            </a:r>
            <a:r>
              <a:rPr lang="en-US" altLang="en-US" sz="1800" b="1" i="1" dirty="0"/>
              <a:t>n</a:t>
            </a:r>
          </a:p>
        </p:txBody>
      </p:sp>
      <p:sp>
        <p:nvSpPr>
          <p:cNvPr id="49161" name="Text Box 10"/>
          <p:cNvSpPr txBox="1">
            <a:spLocks noChangeArrowheads="1"/>
          </p:cNvSpPr>
          <p:nvPr/>
        </p:nvSpPr>
        <p:spPr bwMode="auto">
          <a:xfrm>
            <a:off x="5343525" y="4495800"/>
            <a:ext cx="56515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lgn="ctr" eaLnBrk="1" hangingPunct="1"/>
            <a:r>
              <a:rPr lang="en-US" altLang="en-US" sz="1800" b="1" dirty="0"/>
              <a:t>2</a:t>
            </a:r>
            <a:r>
              <a:rPr lang="en-US" altLang="en-US" sz="1800" b="1" i="1" dirty="0"/>
              <a:t>n</a:t>
            </a:r>
          </a:p>
        </p:txBody>
      </p:sp>
    </p:spTree>
    <p:extLst>
      <p:ext uri="{BB962C8B-B14F-4D97-AF65-F5344CB8AC3E}">
        <p14:creationId xmlns:p14="http://schemas.microsoft.com/office/powerpoint/2010/main" val="1535483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9937"/>
            <a:ext cx="8229600" cy="1143000"/>
          </a:xfrm>
        </p:spPr>
        <p:txBody>
          <a:bodyPr>
            <a:normAutofit/>
          </a:bodyPr>
          <a:lstStyle/>
          <a:p>
            <a:r>
              <a:rPr lang="en-US" sz="3600" b="1" dirty="0" smtClean="0"/>
              <a:t>Short Free Response 1</a:t>
            </a:r>
            <a:br>
              <a:rPr lang="en-US" sz="3600" b="1" dirty="0" smtClean="0"/>
            </a:br>
            <a:r>
              <a:rPr lang="en-US" sz="2800" b="1" dirty="0" smtClean="0">
                <a:solidFill>
                  <a:srgbClr val="002060"/>
                </a:solidFill>
              </a:rPr>
              <a:t>4 points possible</a:t>
            </a:r>
            <a:endParaRPr lang="en-US" sz="2800" b="1" dirty="0">
              <a:solidFill>
                <a:srgbClr val="00206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50363368"/>
              </p:ext>
            </p:extLst>
          </p:nvPr>
        </p:nvGraphicFramePr>
        <p:xfrm>
          <a:off x="457200" y="1713850"/>
          <a:ext cx="8004219" cy="4728567"/>
        </p:xfrm>
        <a:graphic>
          <a:graphicData uri="http://schemas.openxmlformats.org/drawingml/2006/table">
            <a:tbl>
              <a:tblPr firstRow="1" firstCol="1" bandRow="1">
                <a:tableStyleId>{5940675A-B579-460E-94D1-54222C63F5DA}</a:tableStyleId>
              </a:tblPr>
              <a:tblGrid>
                <a:gridCol w="4089042"/>
                <a:gridCol w="3915177"/>
              </a:tblGrid>
              <a:tr h="626115">
                <a:tc>
                  <a:txBody>
                    <a:bodyPr/>
                    <a:lstStyle/>
                    <a:p>
                      <a:pPr marL="0" marR="0">
                        <a:spcBef>
                          <a:spcPts val="0"/>
                        </a:spcBef>
                        <a:spcAft>
                          <a:spcPts val="0"/>
                        </a:spcAft>
                      </a:pPr>
                      <a:r>
                        <a:rPr lang="en-US" sz="2000" b="1" dirty="0">
                          <a:effectLst/>
                        </a:rPr>
                        <a:t>Description of kind of data (1 pt each)</a:t>
                      </a:r>
                      <a:endParaRPr lang="en-US" sz="2000" b="1"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b="1" dirty="0">
                          <a:effectLst/>
                        </a:rPr>
                        <a:t>Explanation (1 pt each)</a:t>
                      </a:r>
                      <a:endParaRPr lang="en-US" sz="2000" b="1" dirty="0">
                        <a:effectLst/>
                        <a:latin typeface="Calibri"/>
                        <a:ea typeface="Calibri"/>
                        <a:cs typeface="Times New Roman"/>
                      </a:endParaRPr>
                    </a:p>
                  </a:txBody>
                  <a:tcPr marL="68580" marR="68580" marT="0" marB="0"/>
                </a:tc>
              </a:tr>
              <a:tr h="626115">
                <a:tc>
                  <a:txBody>
                    <a:bodyPr/>
                    <a:lstStyle/>
                    <a:p>
                      <a:pPr marL="0" marR="0">
                        <a:spcBef>
                          <a:spcPts val="0"/>
                        </a:spcBef>
                        <a:spcAft>
                          <a:spcPts val="0"/>
                        </a:spcAft>
                      </a:pPr>
                      <a:r>
                        <a:rPr lang="en-US" sz="2000" dirty="0">
                          <a:effectLst/>
                        </a:rPr>
                        <a:t>Ability to produce viable seeds/offspring in nature</a:t>
                      </a:r>
                      <a:endParaRPr lang="en-US" sz="2000"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effectLst/>
                        </a:rPr>
                        <a:t>Consistent with definition of biological species</a:t>
                      </a:r>
                      <a:endParaRPr lang="en-US" sz="2000" dirty="0">
                        <a:effectLst/>
                        <a:latin typeface="Calibri"/>
                        <a:ea typeface="Calibri"/>
                        <a:cs typeface="Times New Roman"/>
                      </a:endParaRPr>
                    </a:p>
                  </a:txBody>
                  <a:tcPr marL="68580" marR="68580" marT="0" marB="0"/>
                </a:tc>
              </a:tr>
              <a:tr h="626115">
                <a:tc>
                  <a:txBody>
                    <a:bodyPr/>
                    <a:lstStyle/>
                    <a:p>
                      <a:pPr marL="0" marR="0">
                        <a:spcBef>
                          <a:spcPts val="0"/>
                        </a:spcBef>
                        <a:spcAft>
                          <a:spcPts val="0"/>
                        </a:spcAft>
                      </a:pPr>
                      <a:r>
                        <a:rPr lang="en-US" sz="2000" dirty="0">
                          <a:effectLst/>
                        </a:rPr>
                        <a:t>Ability to cross-pollinate</a:t>
                      </a:r>
                      <a:endParaRPr lang="en-US" sz="2000"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effectLst/>
                        </a:rPr>
                        <a:t>Consistent with definition of biological species</a:t>
                      </a:r>
                      <a:endParaRPr lang="en-US" sz="2000" dirty="0">
                        <a:effectLst/>
                        <a:latin typeface="Calibri"/>
                        <a:ea typeface="Calibri"/>
                        <a:cs typeface="Times New Roman"/>
                      </a:endParaRPr>
                    </a:p>
                  </a:txBody>
                  <a:tcPr marL="68580" marR="68580" marT="0" marB="0"/>
                </a:tc>
              </a:tr>
              <a:tr h="626115">
                <a:tc>
                  <a:txBody>
                    <a:bodyPr/>
                    <a:lstStyle/>
                    <a:p>
                      <a:pPr marL="0" marR="0">
                        <a:spcBef>
                          <a:spcPts val="0"/>
                        </a:spcBef>
                        <a:spcAft>
                          <a:spcPts val="0"/>
                        </a:spcAft>
                      </a:pPr>
                      <a:r>
                        <a:rPr lang="en-US" sz="2000" dirty="0">
                          <a:effectLst/>
                        </a:rPr>
                        <a:t>Production of fertile offspring</a:t>
                      </a:r>
                      <a:endParaRPr lang="en-US" sz="2000"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effectLst/>
                        </a:rPr>
                        <a:t>Consistent with definition of biological species</a:t>
                      </a:r>
                      <a:endParaRPr lang="en-US" sz="2000" dirty="0">
                        <a:effectLst/>
                        <a:latin typeface="Calibri"/>
                        <a:ea typeface="Calibri"/>
                        <a:cs typeface="Times New Roman"/>
                      </a:endParaRPr>
                    </a:p>
                  </a:txBody>
                  <a:tcPr marL="68580" marR="68580" marT="0" marB="0"/>
                </a:tc>
              </a:tr>
              <a:tr h="971876">
                <a:tc>
                  <a:txBody>
                    <a:bodyPr/>
                    <a:lstStyle/>
                    <a:p>
                      <a:pPr marL="0" marR="0">
                        <a:spcBef>
                          <a:spcPts val="0"/>
                        </a:spcBef>
                        <a:spcAft>
                          <a:spcPts val="0"/>
                        </a:spcAft>
                      </a:pPr>
                      <a:r>
                        <a:rPr lang="en-US" sz="2000" dirty="0">
                          <a:effectLst/>
                        </a:rPr>
                        <a:t>Comparison of sequences of DNA/chromosomes or </a:t>
                      </a:r>
                      <a:r>
                        <a:rPr lang="en-US" sz="2000" dirty="0" smtClean="0">
                          <a:effectLst/>
                        </a:rPr>
                        <a:t>other </a:t>
                      </a:r>
                      <a:r>
                        <a:rPr lang="en-US" sz="2000" dirty="0">
                          <a:effectLst/>
                        </a:rPr>
                        <a:t>conserved molecules</a:t>
                      </a:r>
                      <a:endParaRPr lang="en-US" sz="2000"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effectLst/>
                        </a:rPr>
                        <a:t>Similarity supports single species</a:t>
                      </a:r>
                      <a:endParaRPr lang="en-US" sz="2000" dirty="0">
                        <a:effectLst/>
                        <a:latin typeface="Calibri"/>
                        <a:ea typeface="Calibri"/>
                        <a:cs typeface="Times New Roman"/>
                      </a:endParaRPr>
                    </a:p>
                  </a:txBody>
                  <a:tcPr marL="68580" marR="68580" marT="0" marB="0"/>
                </a:tc>
              </a:tr>
              <a:tr h="1252231">
                <a:tc>
                  <a:txBody>
                    <a:bodyPr/>
                    <a:lstStyle/>
                    <a:p>
                      <a:pPr marL="0" marR="0">
                        <a:spcBef>
                          <a:spcPts val="0"/>
                        </a:spcBef>
                        <a:spcAft>
                          <a:spcPts val="0"/>
                        </a:spcAft>
                      </a:pPr>
                      <a:r>
                        <a:rPr lang="en-US" sz="2000" dirty="0">
                          <a:effectLst/>
                        </a:rPr>
                        <a:t>Fertile hybrid populations found living between the two other populations of plants</a:t>
                      </a:r>
                      <a:endParaRPr lang="en-US" sz="2000"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effectLst/>
                        </a:rPr>
                        <a:t>Consistent with definition of biological species</a:t>
                      </a:r>
                      <a:endParaRPr lang="en-US" sz="2000" dirty="0">
                        <a:effectLst/>
                        <a:latin typeface="Calibri"/>
                        <a:ea typeface="Calibri"/>
                        <a:cs typeface="Times New Roman"/>
                      </a:endParaRPr>
                    </a:p>
                  </a:txBody>
                  <a:tcPr marL="68580" marR="68580" marT="0" marB="0"/>
                </a:tc>
              </a:tr>
            </a:tbl>
          </a:graphicData>
        </a:graphic>
      </p:graphicFrame>
      <p:sp>
        <p:nvSpPr>
          <p:cNvPr id="5" name="Rectangle 1"/>
          <p:cNvSpPr>
            <a:spLocks noChangeArrowheads="1"/>
          </p:cNvSpPr>
          <p:nvPr/>
        </p:nvSpPr>
        <p:spPr bwMode="auto">
          <a:xfrm>
            <a:off x="457200" y="1282937"/>
            <a:ext cx="729588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For each kind of data, must include description and explanation.</a:t>
            </a:r>
            <a:endParaRPr kumimoji="0" lang="en-US" altLang="en-US" sz="2000" b="1"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4359011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a:solidFill>
                  <a:srgbClr val="002060"/>
                </a:solidFill>
              </a:rPr>
              <a:t>2</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457200" y="1417638"/>
            <a:ext cx="8229600" cy="5440362"/>
          </a:xfrm>
        </p:spPr>
        <p:txBody>
          <a:bodyPr>
            <a:normAutofit fontScale="77500" lnSpcReduction="20000"/>
          </a:bodyPr>
          <a:lstStyle/>
          <a:p>
            <a:pPr marL="0" indent="0">
              <a:buNone/>
            </a:pPr>
            <a:r>
              <a:rPr lang="en-US" sz="2600" b="1" dirty="0"/>
              <a:t>Mechanisms that lead to the development of separate species from a common ancestor (1 point each</a:t>
            </a:r>
            <a:r>
              <a:rPr lang="en-US" sz="2600" b="1" dirty="0" smtClean="0"/>
              <a:t>)</a:t>
            </a:r>
          </a:p>
          <a:p>
            <a:pPr marL="0" indent="0">
              <a:buNone/>
            </a:pPr>
            <a:endParaRPr lang="en-US" sz="1300" dirty="0"/>
          </a:p>
          <a:p>
            <a:pPr lvl="0"/>
            <a:r>
              <a:rPr lang="en-US" sz="2900" b="1" dirty="0">
                <a:solidFill>
                  <a:srgbClr val="C00000"/>
                </a:solidFill>
              </a:rPr>
              <a:t>A</a:t>
            </a:r>
            <a:r>
              <a:rPr lang="en-US" sz="2900" b="1" dirty="0" smtClean="0">
                <a:solidFill>
                  <a:srgbClr val="C00000"/>
                </a:solidFill>
              </a:rPr>
              <a:t>llopatric speciation </a:t>
            </a:r>
            <a:r>
              <a:rPr lang="en-US" sz="2900" dirty="0"/>
              <a:t>takes place when a population of one species </a:t>
            </a:r>
            <a:r>
              <a:rPr lang="en-US" sz="2900" dirty="0" smtClean="0"/>
              <a:t>becomes </a:t>
            </a:r>
            <a:r>
              <a:rPr lang="en-US" sz="2900" dirty="0"/>
              <a:t>physically separated by some geographic barrier such as a river, mountain range, etc. </a:t>
            </a:r>
            <a:r>
              <a:rPr lang="en-US" sz="2900" dirty="0" smtClean="0"/>
              <a:t>Long-term </a:t>
            </a:r>
            <a:r>
              <a:rPr lang="en-US" sz="2900" dirty="0"/>
              <a:t>isolation of two populations eventually leads to reproductive isolation. </a:t>
            </a:r>
            <a:endParaRPr lang="en-US" sz="2900" dirty="0" smtClean="0"/>
          </a:p>
          <a:p>
            <a:pPr lvl="0"/>
            <a:endParaRPr lang="en-US" sz="1300" dirty="0"/>
          </a:p>
          <a:p>
            <a:pPr lvl="0"/>
            <a:r>
              <a:rPr lang="en-US" sz="2900" b="1" dirty="0">
                <a:solidFill>
                  <a:srgbClr val="C00000"/>
                </a:solidFill>
              </a:rPr>
              <a:t>Sympatric speciation </a:t>
            </a:r>
            <a:r>
              <a:rPr lang="en-US" sz="2900" dirty="0"/>
              <a:t>happens when new species arise as a result of reproductive isolation within </a:t>
            </a:r>
            <a:r>
              <a:rPr lang="en-US" sz="2900" dirty="0" smtClean="0"/>
              <a:t>the </a:t>
            </a:r>
            <a:r>
              <a:rPr lang="en-US" sz="2900" dirty="0"/>
              <a:t>population range </a:t>
            </a:r>
            <a:r>
              <a:rPr lang="en-US" sz="2900" dirty="0" smtClean="0"/>
              <a:t>- </a:t>
            </a:r>
            <a:r>
              <a:rPr lang="en-US" sz="2900" dirty="0"/>
              <a:t>for example, because of polyploidy or switching mating behaviors (fruit flies going from hawthorn to apple to lay eggs). Eventually the two populations are unable to interbreed. </a:t>
            </a:r>
            <a:endParaRPr lang="en-US" sz="2900" dirty="0" smtClean="0"/>
          </a:p>
          <a:p>
            <a:pPr lvl="0"/>
            <a:endParaRPr lang="en-US" sz="1300" dirty="0"/>
          </a:p>
          <a:p>
            <a:pPr lvl="0"/>
            <a:r>
              <a:rPr lang="en-US" sz="2900" b="1" dirty="0">
                <a:solidFill>
                  <a:srgbClr val="C00000"/>
                </a:solidFill>
              </a:rPr>
              <a:t>Reproductive isolation by prezygotic </a:t>
            </a:r>
            <a:r>
              <a:rPr lang="en-US" sz="2900" b="1" dirty="0" smtClean="0">
                <a:solidFill>
                  <a:srgbClr val="C00000"/>
                </a:solidFill>
              </a:rPr>
              <a:t>barriers</a:t>
            </a:r>
            <a:r>
              <a:rPr lang="en-US" sz="2900" dirty="0"/>
              <a:t> </a:t>
            </a:r>
            <a:r>
              <a:rPr lang="en-US" sz="2900" dirty="0" smtClean="0"/>
              <a:t>such </a:t>
            </a:r>
            <a:r>
              <a:rPr lang="en-US" sz="2900" dirty="0"/>
              <a:t>as habitat, temporal, behavioral, </a:t>
            </a:r>
            <a:r>
              <a:rPr lang="en-US" sz="2900" dirty="0" smtClean="0"/>
              <a:t>mechanical or </a:t>
            </a:r>
            <a:r>
              <a:rPr lang="en-US" sz="2900" dirty="0"/>
              <a:t>gametic incompatibility. </a:t>
            </a:r>
            <a:endParaRPr lang="en-US" sz="2900" dirty="0" smtClean="0"/>
          </a:p>
          <a:p>
            <a:pPr lvl="0"/>
            <a:endParaRPr lang="en-US" sz="1300" dirty="0"/>
          </a:p>
          <a:p>
            <a:pPr lvl="0"/>
            <a:r>
              <a:rPr lang="en-US" sz="2900" b="1" dirty="0">
                <a:solidFill>
                  <a:srgbClr val="C00000"/>
                </a:solidFill>
              </a:rPr>
              <a:t>Reproductive isolation by postzygotic barriers </a:t>
            </a:r>
            <a:r>
              <a:rPr lang="en-US" sz="2900" dirty="0"/>
              <a:t>(e.g., reduced hybrid viability or fertility) leads to speciation. </a:t>
            </a:r>
          </a:p>
          <a:p>
            <a:endParaRPr lang="en-US" dirty="0"/>
          </a:p>
        </p:txBody>
      </p:sp>
    </p:spTree>
    <p:extLst>
      <p:ext uri="{BB962C8B-B14F-4D97-AF65-F5344CB8AC3E}">
        <p14:creationId xmlns:p14="http://schemas.microsoft.com/office/powerpoint/2010/main" val="23640887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9638" y="222250"/>
            <a:ext cx="7323137" cy="641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0147" name="Rectangle 3"/>
          <p:cNvSpPr>
            <a:spLocks noGrp="1" noChangeArrowheads="1"/>
          </p:cNvSpPr>
          <p:nvPr>
            <p:ph type="ctrTitle"/>
          </p:nvPr>
        </p:nvSpPr>
        <p:spPr>
          <a:xfrm>
            <a:off x="232032" y="1004552"/>
            <a:ext cx="2369087" cy="685800"/>
          </a:xfrm>
        </p:spPr>
        <p:txBody>
          <a:bodyPr rtlCol="0">
            <a:noAutofit/>
          </a:bodyPr>
          <a:lstStyle/>
          <a:p>
            <a:pPr eaLnBrk="1" fontAlgn="auto" hangingPunct="1">
              <a:spcAft>
                <a:spcPts val="0"/>
              </a:spcAft>
              <a:defRPr/>
            </a:pPr>
            <a:r>
              <a:rPr lang="en-US" sz="3600" b="1" dirty="0" smtClean="0">
                <a:ea typeface="+mj-ea"/>
                <a:cs typeface="+mj-cs"/>
              </a:rPr>
              <a:t>Modes of Speciation</a:t>
            </a:r>
          </a:p>
        </p:txBody>
      </p:sp>
      <p:sp>
        <p:nvSpPr>
          <p:cNvPr id="47107" name="Text Box 4"/>
          <p:cNvSpPr txBox="1">
            <a:spLocks noChangeArrowheads="1"/>
          </p:cNvSpPr>
          <p:nvPr/>
        </p:nvSpPr>
        <p:spPr bwMode="auto">
          <a:xfrm>
            <a:off x="1403350" y="6194425"/>
            <a:ext cx="2395538"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r>
              <a:rPr lang="en-US" altLang="en-US" sz="1500" b="1" dirty="0"/>
              <a:t>Allopatric speciation</a:t>
            </a:r>
          </a:p>
        </p:txBody>
      </p:sp>
      <p:sp>
        <p:nvSpPr>
          <p:cNvPr id="47108" name="Text Box 5"/>
          <p:cNvSpPr txBox="1">
            <a:spLocks noChangeArrowheads="1"/>
          </p:cNvSpPr>
          <p:nvPr/>
        </p:nvSpPr>
        <p:spPr bwMode="auto">
          <a:xfrm>
            <a:off x="5072063" y="6203950"/>
            <a:ext cx="2395537"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r>
              <a:rPr lang="en-US" altLang="en-US" sz="1500" b="1" dirty="0"/>
              <a:t>Sympatric speciation</a:t>
            </a:r>
          </a:p>
        </p:txBody>
      </p:sp>
    </p:spTree>
    <p:extLst>
      <p:ext uri="{BB962C8B-B14F-4D97-AF65-F5344CB8AC3E}">
        <p14:creationId xmlns:p14="http://schemas.microsoft.com/office/powerpoint/2010/main" val="18850822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t>Prezygotic and Postzygotic Isolating Mechanisms</a:t>
            </a:r>
            <a:endParaRPr lang="en-US" sz="3600" b="1" dirty="0"/>
          </a:p>
        </p:txBody>
      </p:sp>
      <p:pic>
        <p:nvPicPr>
          <p:cNvPr id="1026" name="Picture 2" descr="C:\Users\Daniel\Pictures\24_04ReproBarriers_CL.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676" y="1417638"/>
            <a:ext cx="9230560" cy="4996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36247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Long Free Response </a:t>
            </a:r>
            <a:br>
              <a:rPr lang="en-US" sz="3600" b="1" dirty="0" smtClean="0"/>
            </a:br>
            <a:endParaRPr lang="en-US" sz="2800" b="1"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2800" dirty="0" smtClean="0"/>
              <a:t>Please see the rubric in the separate folder.</a:t>
            </a:r>
            <a:endParaRPr lang="en-US" sz="2800" dirty="0"/>
          </a:p>
        </p:txBody>
      </p:sp>
    </p:spTree>
    <p:extLst>
      <p:ext uri="{BB962C8B-B14F-4D97-AF65-F5344CB8AC3E}">
        <p14:creationId xmlns:p14="http://schemas.microsoft.com/office/powerpoint/2010/main" val="1703720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0368"/>
            <a:ext cx="8229600" cy="1143000"/>
          </a:xfrm>
        </p:spPr>
        <p:txBody>
          <a:bodyPr>
            <a:noAutofit/>
          </a:bodyPr>
          <a:lstStyle/>
          <a:p>
            <a:r>
              <a:rPr lang="en-US" sz="3200" b="1" dirty="0" smtClean="0"/>
              <a:t>Fossils </a:t>
            </a:r>
            <a:r>
              <a:rPr lang="en-US" sz="3200" b="1" dirty="0"/>
              <a:t>show that speciation and extinction have occurred throughout the Earth’s </a:t>
            </a:r>
            <a:r>
              <a:rPr lang="en-US" sz="3200" b="1" dirty="0" smtClean="0"/>
              <a:t>history </a:t>
            </a:r>
            <a:r>
              <a:rPr lang="en-US" sz="3200" b="1" dirty="0"/>
              <a:t/>
            </a:r>
            <a:br>
              <a:rPr lang="en-US" sz="3200" b="1" dirty="0"/>
            </a:br>
            <a:endParaRPr lang="en-US" sz="3200" b="1" dirty="0"/>
          </a:p>
        </p:txBody>
      </p:sp>
      <p:pic>
        <p:nvPicPr>
          <p:cNvPr id="1028" name="Picture 4" descr="http://waynesword.palomar.edu/images2/KT1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452245"/>
            <a:ext cx="843915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1399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7" descr="25_14MassExtinctionDiv-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863" y="696913"/>
            <a:ext cx="8548687" cy="546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Text Box 9"/>
          <p:cNvSpPr txBox="1">
            <a:spLocks noChangeArrowheads="1"/>
          </p:cNvSpPr>
          <p:nvPr/>
        </p:nvSpPr>
        <p:spPr bwMode="auto">
          <a:xfrm rot="-5400000">
            <a:off x="-793750" y="2571750"/>
            <a:ext cx="29718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gn="ctr">
              <a:lnSpc>
                <a:spcPct val="80000"/>
              </a:lnSpc>
              <a:spcBef>
                <a:spcPct val="0"/>
              </a:spcBef>
              <a:buFontTx/>
              <a:buNone/>
            </a:pPr>
            <a:r>
              <a:rPr lang="en-US" altLang="en-US" sz="1700" b="1" dirty="0">
                <a:latin typeface="Arial" pitchFamily="34" charset="0"/>
                <a:sym typeface="Symbol" pitchFamily="18" charset="2"/>
              </a:rPr>
              <a:t>Total extinction rate</a:t>
            </a:r>
          </a:p>
          <a:p>
            <a:pPr algn="ctr">
              <a:lnSpc>
                <a:spcPct val="80000"/>
              </a:lnSpc>
              <a:spcBef>
                <a:spcPct val="0"/>
              </a:spcBef>
              <a:buFontTx/>
              <a:buNone/>
            </a:pPr>
            <a:r>
              <a:rPr lang="en-US" altLang="en-US" sz="1700" b="1" dirty="0">
                <a:latin typeface="Arial" pitchFamily="34" charset="0"/>
                <a:sym typeface="Symbol" pitchFamily="18" charset="2"/>
              </a:rPr>
              <a:t>(families per million years):</a:t>
            </a:r>
          </a:p>
        </p:txBody>
      </p:sp>
      <p:sp>
        <p:nvSpPr>
          <p:cNvPr id="81924" name="Text Box 10"/>
          <p:cNvSpPr txBox="1">
            <a:spLocks noChangeArrowheads="1"/>
          </p:cNvSpPr>
          <p:nvPr/>
        </p:nvSpPr>
        <p:spPr bwMode="auto">
          <a:xfrm>
            <a:off x="3275013" y="5619750"/>
            <a:ext cx="3065462"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Time (millions of years ago)</a:t>
            </a:r>
          </a:p>
        </p:txBody>
      </p:sp>
      <p:sp>
        <p:nvSpPr>
          <p:cNvPr id="81925" name="Text Box 11"/>
          <p:cNvSpPr txBox="1">
            <a:spLocks noChangeArrowheads="1"/>
          </p:cNvSpPr>
          <p:nvPr/>
        </p:nvSpPr>
        <p:spPr bwMode="auto">
          <a:xfrm rot="-5400000">
            <a:off x="7069138" y="2230438"/>
            <a:ext cx="3063875"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Number of families: </a:t>
            </a:r>
          </a:p>
        </p:txBody>
      </p:sp>
      <p:sp>
        <p:nvSpPr>
          <p:cNvPr id="81926" name="Text Box 12"/>
          <p:cNvSpPr txBox="1">
            <a:spLocks noChangeArrowheads="1"/>
          </p:cNvSpPr>
          <p:nvPr/>
        </p:nvSpPr>
        <p:spPr bwMode="auto">
          <a:xfrm>
            <a:off x="7072313" y="4494213"/>
            <a:ext cx="86201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500" b="1" dirty="0">
                <a:latin typeface="Arial" pitchFamily="34" charset="0"/>
                <a:sym typeface="Symbol" pitchFamily="18" charset="2"/>
              </a:rPr>
              <a:t>Cenozoic</a:t>
            </a:r>
          </a:p>
        </p:txBody>
      </p:sp>
      <p:sp>
        <p:nvSpPr>
          <p:cNvPr id="81927" name="Text Box 13"/>
          <p:cNvSpPr txBox="1">
            <a:spLocks noChangeArrowheads="1"/>
          </p:cNvSpPr>
          <p:nvPr/>
        </p:nvSpPr>
        <p:spPr bwMode="auto">
          <a:xfrm>
            <a:off x="5456238" y="4478338"/>
            <a:ext cx="1030287"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Mesozoic</a:t>
            </a:r>
          </a:p>
        </p:txBody>
      </p:sp>
      <p:sp>
        <p:nvSpPr>
          <p:cNvPr id="81928" name="Text Box 14"/>
          <p:cNvSpPr txBox="1">
            <a:spLocks noChangeArrowheads="1"/>
          </p:cNvSpPr>
          <p:nvPr/>
        </p:nvSpPr>
        <p:spPr bwMode="auto">
          <a:xfrm>
            <a:off x="2565400" y="4484688"/>
            <a:ext cx="1030288"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Paleozoic</a:t>
            </a:r>
          </a:p>
        </p:txBody>
      </p:sp>
      <p:sp>
        <p:nvSpPr>
          <p:cNvPr id="81929" name="Text Box 15"/>
          <p:cNvSpPr txBox="1">
            <a:spLocks noChangeArrowheads="1"/>
          </p:cNvSpPr>
          <p:nvPr/>
        </p:nvSpPr>
        <p:spPr bwMode="auto">
          <a:xfrm>
            <a:off x="1585913" y="4756150"/>
            <a:ext cx="303212"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E</a:t>
            </a:r>
          </a:p>
        </p:txBody>
      </p:sp>
      <p:sp>
        <p:nvSpPr>
          <p:cNvPr id="81930" name="Text Box 16"/>
          <p:cNvSpPr txBox="1">
            <a:spLocks noChangeArrowheads="1"/>
          </p:cNvSpPr>
          <p:nvPr/>
        </p:nvSpPr>
        <p:spPr bwMode="auto">
          <a:xfrm>
            <a:off x="2162175" y="4762500"/>
            <a:ext cx="3032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O</a:t>
            </a:r>
          </a:p>
        </p:txBody>
      </p:sp>
      <p:sp>
        <p:nvSpPr>
          <p:cNvPr id="81931" name="Text Box 17"/>
          <p:cNvSpPr txBox="1">
            <a:spLocks noChangeArrowheads="1"/>
          </p:cNvSpPr>
          <p:nvPr/>
        </p:nvSpPr>
        <p:spPr bwMode="auto">
          <a:xfrm>
            <a:off x="2590800" y="4762500"/>
            <a:ext cx="3032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S</a:t>
            </a:r>
          </a:p>
        </p:txBody>
      </p:sp>
      <p:sp>
        <p:nvSpPr>
          <p:cNvPr id="81932" name="Text Box 18"/>
          <p:cNvSpPr txBox="1">
            <a:spLocks noChangeArrowheads="1"/>
          </p:cNvSpPr>
          <p:nvPr/>
        </p:nvSpPr>
        <p:spPr bwMode="auto">
          <a:xfrm>
            <a:off x="3092450" y="4764088"/>
            <a:ext cx="3032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D</a:t>
            </a:r>
          </a:p>
        </p:txBody>
      </p:sp>
      <p:sp>
        <p:nvSpPr>
          <p:cNvPr id="81933" name="Text Box 19"/>
          <p:cNvSpPr txBox="1">
            <a:spLocks noChangeArrowheads="1"/>
          </p:cNvSpPr>
          <p:nvPr/>
        </p:nvSpPr>
        <p:spPr bwMode="auto">
          <a:xfrm>
            <a:off x="3803650" y="4757738"/>
            <a:ext cx="3032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C</a:t>
            </a:r>
          </a:p>
        </p:txBody>
      </p:sp>
      <p:sp>
        <p:nvSpPr>
          <p:cNvPr id="81934" name="Text Box 20"/>
          <p:cNvSpPr txBox="1">
            <a:spLocks noChangeArrowheads="1"/>
          </p:cNvSpPr>
          <p:nvPr/>
        </p:nvSpPr>
        <p:spPr bwMode="auto">
          <a:xfrm>
            <a:off x="4464050" y="4764088"/>
            <a:ext cx="3032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P</a:t>
            </a:r>
          </a:p>
        </p:txBody>
      </p:sp>
      <p:sp>
        <p:nvSpPr>
          <p:cNvPr id="81935" name="Text Box 21"/>
          <p:cNvSpPr txBox="1">
            <a:spLocks noChangeArrowheads="1"/>
          </p:cNvSpPr>
          <p:nvPr/>
        </p:nvSpPr>
        <p:spPr bwMode="auto">
          <a:xfrm>
            <a:off x="5022850" y="4757738"/>
            <a:ext cx="3032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Tr</a:t>
            </a:r>
          </a:p>
        </p:txBody>
      </p:sp>
      <p:sp>
        <p:nvSpPr>
          <p:cNvPr id="81936" name="Text Box 22"/>
          <p:cNvSpPr txBox="1">
            <a:spLocks noChangeArrowheads="1"/>
          </p:cNvSpPr>
          <p:nvPr/>
        </p:nvSpPr>
        <p:spPr bwMode="auto">
          <a:xfrm>
            <a:off x="5715000" y="4764088"/>
            <a:ext cx="3032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J</a:t>
            </a:r>
          </a:p>
        </p:txBody>
      </p:sp>
      <p:sp>
        <p:nvSpPr>
          <p:cNvPr id="81937" name="Text Box 23"/>
          <p:cNvSpPr txBox="1">
            <a:spLocks noChangeArrowheads="1"/>
          </p:cNvSpPr>
          <p:nvPr/>
        </p:nvSpPr>
        <p:spPr bwMode="auto">
          <a:xfrm>
            <a:off x="1149350" y="5106988"/>
            <a:ext cx="3667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542</a:t>
            </a:r>
          </a:p>
        </p:txBody>
      </p:sp>
      <p:sp>
        <p:nvSpPr>
          <p:cNvPr id="81938" name="Text Box 24"/>
          <p:cNvSpPr txBox="1">
            <a:spLocks noChangeArrowheads="1"/>
          </p:cNvSpPr>
          <p:nvPr/>
        </p:nvSpPr>
        <p:spPr bwMode="auto">
          <a:xfrm>
            <a:off x="1079500" y="4344988"/>
            <a:ext cx="18256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0</a:t>
            </a:r>
          </a:p>
        </p:txBody>
      </p:sp>
      <p:sp>
        <p:nvSpPr>
          <p:cNvPr id="81939" name="Text Box 25"/>
          <p:cNvSpPr txBox="1">
            <a:spLocks noChangeArrowheads="1"/>
          </p:cNvSpPr>
          <p:nvPr/>
        </p:nvSpPr>
        <p:spPr bwMode="auto">
          <a:xfrm>
            <a:off x="1803400" y="5106988"/>
            <a:ext cx="3667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488</a:t>
            </a:r>
          </a:p>
        </p:txBody>
      </p:sp>
      <p:sp>
        <p:nvSpPr>
          <p:cNvPr id="81940" name="Text Box 26"/>
          <p:cNvSpPr txBox="1">
            <a:spLocks noChangeArrowheads="1"/>
          </p:cNvSpPr>
          <p:nvPr/>
        </p:nvSpPr>
        <p:spPr bwMode="auto">
          <a:xfrm>
            <a:off x="2273300" y="5106988"/>
            <a:ext cx="3667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444</a:t>
            </a:r>
          </a:p>
        </p:txBody>
      </p:sp>
      <p:sp>
        <p:nvSpPr>
          <p:cNvPr id="81941" name="Text Box 27"/>
          <p:cNvSpPr txBox="1">
            <a:spLocks noChangeArrowheads="1"/>
          </p:cNvSpPr>
          <p:nvPr/>
        </p:nvSpPr>
        <p:spPr bwMode="auto">
          <a:xfrm>
            <a:off x="2692400" y="5106988"/>
            <a:ext cx="3667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416</a:t>
            </a:r>
          </a:p>
        </p:txBody>
      </p:sp>
      <p:sp>
        <p:nvSpPr>
          <p:cNvPr id="81942" name="Text Box 28"/>
          <p:cNvSpPr txBox="1">
            <a:spLocks noChangeArrowheads="1"/>
          </p:cNvSpPr>
          <p:nvPr/>
        </p:nvSpPr>
        <p:spPr bwMode="auto">
          <a:xfrm>
            <a:off x="3359150" y="5106988"/>
            <a:ext cx="3667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359</a:t>
            </a:r>
          </a:p>
        </p:txBody>
      </p:sp>
      <p:sp>
        <p:nvSpPr>
          <p:cNvPr id="81943" name="Text Box 29"/>
          <p:cNvSpPr txBox="1">
            <a:spLocks noChangeArrowheads="1"/>
          </p:cNvSpPr>
          <p:nvPr/>
        </p:nvSpPr>
        <p:spPr bwMode="auto">
          <a:xfrm>
            <a:off x="4070350" y="5106988"/>
            <a:ext cx="3667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299</a:t>
            </a:r>
          </a:p>
        </p:txBody>
      </p:sp>
      <p:sp>
        <p:nvSpPr>
          <p:cNvPr id="81944" name="Text Box 30"/>
          <p:cNvSpPr txBox="1">
            <a:spLocks noChangeArrowheads="1"/>
          </p:cNvSpPr>
          <p:nvPr/>
        </p:nvSpPr>
        <p:spPr bwMode="auto">
          <a:xfrm>
            <a:off x="4648200" y="5106988"/>
            <a:ext cx="3667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251</a:t>
            </a:r>
          </a:p>
        </p:txBody>
      </p:sp>
      <p:sp>
        <p:nvSpPr>
          <p:cNvPr id="81945" name="Text Box 31"/>
          <p:cNvSpPr txBox="1">
            <a:spLocks noChangeArrowheads="1"/>
          </p:cNvSpPr>
          <p:nvPr/>
        </p:nvSpPr>
        <p:spPr bwMode="auto">
          <a:xfrm>
            <a:off x="5270500" y="5062538"/>
            <a:ext cx="3667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1700" b="1" dirty="0">
                <a:latin typeface="Arial" pitchFamily="34" charset="0"/>
                <a:sym typeface="Symbol" pitchFamily="18" charset="2"/>
              </a:rPr>
              <a:t>200</a:t>
            </a:r>
          </a:p>
        </p:txBody>
      </p:sp>
      <p:sp>
        <p:nvSpPr>
          <p:cNvPr id="81946" name="Text Box 32"/>
          <p:cNvSpPr txBox="1">
            <a:spLocks noChangeArrowheads="1"/>
          </p:cNvSpPr>
          <p:nvPr/>
        </p:nvSpPr>
        <p:spPr bwMode="auto">
          <a:xfrm>
            <a:off x="5943600" y="5068888"/>
            <a:ext cx="3667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1700" b="1" dirty="0">
                <a:latin typeface="Arial" pitchFamily="34" charset="0"/>
                <a:sym typeface="Symbol" pitchFamily="18" charset="2"/>
              </a:rPr>
              <a:t>145</a:t>
            </a:r>
          </a:p>
        </p:txBody>
      </p:sp>
      <p:sp>
        <p:nvSpPr>
          <p:cNvPr id="81947" name="Text Box 33"/>
          <p:cNvSpPr txBox="1">
            <a:spLocks noChangeArrowheads="1"/>
          </p:cNvSpPr>
          <p:nvPr/>
        </p:nvSpPr>
        <p:spPr bwMode="auto">
          <a:xfrm>
            <a:off x="476250" y="4497388"/>
            <a:ext cx="706438"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Era</a:t>
            </a:r>
          </a:p>
          <a:p>
            <a:pPr>
              <a:lnSpc>
                <a:spcPct val="110000"/>
              </a:lnSpc>
              <a:spcBef>
                <a:spcPct val="0"/>
              </a:spcBef>
              <a:buFontTx/>
              <a:buNone/>
            </a:pPr>
            <a:r>
              <a:rPr lang="en-US" altLang="en-US" sz="1700" b="1" dirty="0">
                <a:latin typeface="Arial" pitchFamily="34" charset="0"/>
                <a:sym typeface="Symbol" pitchFamily="18" charset="2"/>
              </a:rPr>
              <a:t>Period</a:t>
            </a:r>
          </a:p>
        </p:txBody>
      </p:sp>
      <p:sp>
        <p:nvSpPr>
          <p:cNvPr id="81948" name="Text Box 34"/>
          <p:cNvSpPr txBox="1">
            <a:spLocks noChangeArrowheads="1"/>
          </p:cNvSpPr>
          <p:nvPr/>
        </p:nvSpPr>
        <p:spPr bwMode="auto">
          <a:xfrm>
            <a:off x="1073150" y="3475038"/>
            <a:ext cx="18256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5</a:t>
            </a:r>
          </a:p>
        </p:txBody>
      </p:sp>
      <p:sp>
        <p:nvSpPr>
          <p:cNvPr id="81949" name="Text Box 35"/>
          <p:cNvSpPr txBox="1">
            <a:spLocks noChangeArrowheads="1"/>
          </p:cNvSpPr>
          <p:nvPr/>
        </p:nvSpPr>
        <p:spPr bwMode="auto">
          <a:xfrm>
            <a:off x="6508750" y="4757738"/>
            <a:ext cx="3032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C</a:t>
            </a:r>
          </a:p>
        </p:txBody>
      </p:sp>
      <p:sp>
        <p:nvSpPr>
          <p:cNvPr id="81950" name="Text Box 36"/>
          <p:cNvSpPr txBox="1">
            <a:spLocks noChangeArrowheads="1"/>
          </p:cNvSpPr>
          <p:nvPr/>
        </p:nvSpPr>
        <p:spPr bwMode="auto">
          <a:xfrm>
            <a:off x="7372350" y="4764088"/>
            <a:ext cx="1635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P</a:t>
            </a:r>
          </a:p>
        </p:txBody>
      </p:sp>
      <p:sp>
        <p:nvSpPr>
          <p:cNvPr id="81951" name="Text Box 37"/>
          <p:cNvSpPr txBox="1">
            <a:spLocks noChangeArrowheads="1"/>
          </p:cNvSpPr>
          <p:nvPr/>
        </p:nvSpPr>
        <p:spPr bwMode="auto">
          <a:xfrm>
            <a:off x="7778750" y="4770438"/>
            <a:ext cx="1635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N</a:t>
            </a:r>
          </a:p>
        </p:txBody>
      </p:sp>
      <p:sp>
        <p:nvSpPr>
          <p:cNvPr id="81952" name="Text Box 38"/>
          <p:cNvSpPr txBox="1">
            <a:spLocks noChangeArrowheads="1"/>
          </p:cNvSpPr>
          <p:nvPr/>
        </p:nvSpPr>
        <p:spPr bwMode="auto">
          <a:xfrm>
            <a:off x="6877050" y="5105400"/>
            <a:ext cx="48101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65.5</a:t>
            </a:r>
          </a:p>
        </p:txBody>
      </p:sp>
      <p:sp>
        <p:nvSpPr>
          <p:cNvPr id="81953" name="Text Box 39"/>
          <p:cNvSpPr txBox="1">
            <a:spLocks noChangeArrowheads="1"/>
          </p:cNvSpPr>
          <p:nvPr/>
        </p:nvSpPr>
        <p:spPr bwMode="auto">
          <a:xfrm>
            <a:off x="8051800" y="4337050"/>
            <a:ext cx="18256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0</a:t>
            </a:r>
          </a:p>
        </p:txBody>
      </p:sp>
      <p:sp>
        <p:nvSpPr>
          <p:cNvPr id="81954" name="Text Box 40"/>
          <p:cNvSpPr txBox="1">
            <a:spLocks noChangeArrowheads="1"/>
          </p:cNvSpPr>
          <p:nvPr/>
        </p:nvSpPr>
        <p:spPr bwMode="auto">
          <a:xfrm>
            <a:off x="7867650" y="5105400"/>
            <a:ext cx="182563"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0</a:t>
            </a:r>
          </a:p>
        </p:txBody>
      </p:sp>
      <p:sp>
        <p:nvSpPr>
          <p:cNvPr id="81955" name="Text Box 41"/>
          <p:cNvSpPr txBox="1">
            <a:spLocks noChangeArrowheads="1"/>
          </p:cNvSpPr>
          <p:nvPr/>
        </p:nvSpPr>
        <p:spPr bwMode="auto">
          <a:xfrm>
            <a:off x="8051800" y="3430588"/>
            <a:ext cx="3667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1700" b="1" dirty="0">
                <a:latin typeface="Arial" pitchFamily="34" charset="0"/>
                <a:sym typeface="Symbol" pitchFamily="18" charset="2"/>
              </a:rPr>
              <a:t>200</a:t>
            </a:r>
          </a:p>
        </p:txBody>
      </p:sp>
      <p:sp>
        <p:nvSpPr>
          <p:cNvPr id="81956" name="Text Box 42"/>
          <p:cNvSpPr txBox="1">
            <a:spLocks noChangeArrowheads="1"/>
          </p:cNvSpPr>
          <p:nvPr/>
        </p:nvSpPr>
        <p:spPr bwMode="auto">
          <a:xfrm>
            <a:off x="8051800" y="3856038"/>
            <a:ext cx="3667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1700" b="1" dirty="0">
                <a:latin typeface="Arial" pitchFamily="34" charset="0"/>
                <a:sym typeface="Symbol" pitchFamily="18" charset="2"/>
              </a:rPr>
              <a:t>100</a:t>
            </a:r>
          </a:p>
        </p:txBody>
      </p:sp>
      <p:sp>
        <p:nvSpPr>
          <p:cNvPr id="81957" name="Text Box 43"/>
          <p:cNvSpPr txBox="1">
            <a:spLocks noChangeArrowheads="1"/>
          </p:cNvSpPr>
          <p:nvPr/>
        </p:nvSpPr>
        <p:spPr bwMode="auto">
          <a:xfrm>
            <a:off x="8064500" y="2998788"/>
            <a:ext cx="3667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1700" b="1" dirty="0">
                <a:latin typeface="Arial" pitchFamily="34" charset="0"/>
                <a:sym typeface="Symbol" pitchFamily="18" charset="2"/>
              </a:rPr>
              <a:t>300</a:t>
            </a:r>
          </a:p>
        </p:txBody>
      </p:sp>
      <p:sp>
        <p:nvSpPr>
          <p:cNvPr id="81958" name="Text Box 44"/>
          <p:cNvSpPr txBox="1">
            <a:spLocks noChangeArrowheads="1"/>
          </p:cNvSpPr>
          <p:nvPr/>
        </p:nvSpPr>
        <p:spPr bwMode="auto">
          <a:xfrm>
            <a:off x="8051800" y="2560638"/>
            <a:ext cx="3667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1700" b="1" dirty="0">
                <a:latin typeface="Arial" pitchFamily="34" charset="0"/>
                <a:sym typeface="Symbol" pitchFamily="18" charset="2"/>
              </a:rPr>
              <a:t>400</a:t>
            </a:r>
          </a:p>
        </p:txBody>
      </p:sp>
      <p:sp>
        <p:nvSpPr>
          <p:cNvPr id="81959" name="Text Box 45"/>
          <p:cNvSpPr txBox="1">
            <a:spLocks noChangeArrowheads="1"/>
          </p:cNvSpPr>
          <p:nvPr/>
        </p:nvSpPr>
        <p:spPr bwMode="auto">
          <a:xfrm>
            <a:off x="8045450" y="2128838"/>
            <a:ext cx="3667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1700" b="1" dirty="0">
                <a:latin typeface="Arial" pitchFamily="34" charset="0"/>
                <a:sym typeface="Symbol" pitchFamily="18" charset="2"/>
              </a:rPr>
              <a:t>500</a:t>
            </a:r>
          </a:p>
        </p:txBody>
      </p:sp>
      <p:sp>
        <p:nvSpPr>
          <p:cNvPr id="81960" name="Text Box 46"/>
          <p:cNvSpPr txBox="1">
            <a:spLocks noChangeArrowheads="1"/>
          </p:cNvSpPr>
          <p:nvPr/>
        </p:nvSpPr>
        <p:spPr bwMode="auto">
          <a:xfrm>
            <a:off x="8051800" y="1697038"/>
            <a:ext cx="3667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1700" b="1" dirty="0">
                <a:latin typeface="Arial" pitchFamily="34" charset="0"/>
                <a:sym typeface="Symbol" pitchFamily="18" charset="2"/>
              </a:rPr>
              <a:t>600</a:t>
            </a:r>
          </a:p>
        </p:txBody>
      </p:sp>
      <p:sp>
        <p:nvSpPr>
          <p:cNvPr id="81961" name="Text Box 47"/>
          <p:cNvSpPr txBox="1">
            <a:spLocks noChangeArrowheads="1"/>
          </p:cNvSpPr>
          <p:nvPr/>
        </p:nvSpPr>
        <p:spPr bwMode="auto">
          <a:xfrm>
            <a:off x="8058150" y="1265238"/>
            <a:ext cx="3667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1700" b="1" dirty="0">
                <a:latin typeface="Arial" pitchFamily="34" charset="0"/>
                <a:sym typeface="Symbol" pitchFamily="18" charset="2"/>
              </a:rPr>
              <a:t>700</a:t>
            </a:r>
          </a:p>
        </p:txBody>
      </p:sp>
      <p:sp>
        <p:nvSpPr>
          <p:cNvPr id="81962" name="Text Box 48"/>
          <p:cNvSpPr txBox="1">
            <a:spLocks noChangeArrowheads="1"/>
          </p:cNvSpPr>
          <p:nvPr/>
        </p:nvSpPr>
        <p:spPr bwMode="auto">
          <a:xfrm>
            <a:off x="8051800" y="833438"/>
            <a:ext cx="3667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spcBef>
                <a:spcPct val="0"/>
              </a:spcBef>
              <a:buFontTx/>
              <a:buNone/>
            </a:pPr>
            <a:r>
              <a:rPr lang="en-US" altLang="en-US" sz="1700" b="1" dirty="0">
                <a:latin typeface="Arial" pitchFamily="34" charset="0"/>
                <a:sym typeface="Symbol" pitchFamily="18" charset="2"/>
              </a:rPr>
              <a:t>800</a:t>
            </a:r>
          </a:p>
        </p:txBody>
      </p:sp>
      <p:sp>
        <p:nvSpPr>
          <p:cNvPr id="81963" name="Text Box 49"/>
          <p:cNvSpPr txBox="1">
            <a:spLocks noChangeArrowheads="1"/>
          </p:cNvSpPr>
          <p:nvPr/>
        </p:nvSpPr>
        <p:spPr bwMode="auto">
          <a:xfrm>
            <a:off x="950913" y="1747838"/>
            <a:ext cx="298450"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15</a:t>
            </a:r>
          </a:p>
        </p:txBody>
      </p:sp>
      <p:sp>
        <p:nvSpPr>
          <p:cNvPr id="81964" name="Text Box 50"/>
          <p:cNvSpPr txBox="1">
            <a:spLocks noChangeArrowheads="1"/>
          </p:cNvSpPr>
          <p:nvPr/>
        </p:nvSpPr>
        <p:spPr bwMode="auto">
          <a:xfrm>
            <a:off x="954088" y="2608263"/>
            <a:ext cx="298450"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10</a:t>
            </a:r>
          </a:p>
        </p:txBody>
      </p:sp>
      <p:sp>
        <p:nvSpPr>
          <p:cNvPr id="81965" name="Text Box 51"/>
          <p:cNvSpPr txBox="1">
            <a:spLocks noChangeArrowheads="1"/>
          </p:cNvSpPr>
          <p:nvPr/>
        </p:nvSpPr>
        <p:spPr bwMode="auto">
          <a:xfrm>
            <a:off x="955675" y="887413"/>
            <a:ext cx="298450"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pitchFamily="34" charset="0"/>
              <a:buChar char="•"/>
              <a:defRPr sz="3200">
                <a:solidFill>
                  <a:schemeClr val="tx1"/>
                </a:solidFill>
                <a:latin typeface="Calibri" pitchFamily="34" charset="0"/>
                <a:ea typeface="MS PGothic" pitchFamily="34" charset="-128"/>
              </a:defRPr>
            </a:lvl1pPr>
            <a:lvl2pPr marL="742950" indent="-285750">
              <a:spcBef>
                <a:spcPct val="20000"/>
              </a:spcBef>
              <a:buFont typeface="Arial" pitchFamily="34" charset="0"/>
              <a:buChar char="–"/>
              <a:defRPr sz="2800">
                <a:solidFill>
                  <a:schemeClr val="tx1"/>
                </a:solidFill>
                <a:latin typeface="Calibri" pitchFamily="34" charset="0"/>
                <a:ea typeface="MS PGothic" pitchFamily="34" charset="-128"/>
              </a:defRPr>
            </a:lvl2pPr>
            <a:lvl3pPr marL="1143000" indent="-228600">
              <a:spcBef>
                <a:spcPct val="20000"/>
              </a:spcBef>
              <a:buFont typeface="Arial" pitchFamily="34" charset="0"/>
              <a:buChar char="•"/>
              <a:defRPr sz="2400">
                <a:solidFill>
                  <a:schemeClr val="tx1"/>
                </a:solidFill>
                <a:latin typeface="Calibri" pitchFamily="34" charset="0"/>
                <a:ea typeface="MS PGothic" pitchFamily="34" charset="-128"/>
              </a:defRPr>
            </a:lvl3pPr>
            <a:lvl4pPr marL="1600200" indent="-228600">
              <a:spcBef>
                <a:spcPct val="20000"/>
              </a:spcBef>
              <a:buFont typeface="Arial" pitchFamily="34" charset="0"/>
              <a:buChar char="–"/>
              <a:defRPr sz="2000">
                <a:solidFill>
                  <a:schemeClr val="tx1"/>
                </a:solidFill>
                <a:latin typeface="Calibri" pitchFamily="34" charset="0"/>
                <a:ea typeface="MS PGothic" pitchFamily="34" charset="-128"/>
              </a:defRPr>
            </a:lvl4pPr>
            <a:lvl5pPr marL="2057400" indent="-228600">
              <a:spcBef>
                <a:spcPct val="20000"/>
              </a:spcBef>
              <a:buFont typeface="Arial" pitchFamily="34"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MS PGothic" pitchFamily="34" charset="-128"/>
              </a:defRPr>
            </a:lvl9pPr>
          </a:lstStyle>
          <a:p>
            <a:pPr>
              <a:lnSpc>
                <a:spcPct val="80000"/>
              </a:lnSpc>
              <a:spcBef>
                <a:spcPct val="0"/>
              </a:spcBef>
              <a:buFontTx/>
              <a:buNone/>
            </a:pPr>
            <a:r>
              <a:rPr lang="en-US" altLang="en-US" sz="1700" b="1" dirty="0">
                <a:latin typeface="Arial" pitchFamily="34" charset="0"/>
                <a:sym typeface="Symbol" pitchFamily="18" charset="2"/>
              </a:rPr>
              <a:t>20</a:t>
            </a:r>
          </a:p>
        </p:txBody>
      </p:sp>
      <p:sp>
        <p:nvSpPr>
          <p:cNvPr id="81966" name="Line 52"/>
          <p:cNvSpPr>
            <a:spLocks noChangeShapeType="1"/>
          </p:cNvSpPr>
          <p:nvPr/>
        </p:nvSpPr>
        <p:spPr bwMode="auto">
          <a:xfrm>
            <a:off x="8599488" y="1598613"/>
            <a:ext cx="3175" cy="225425"/>
          </a:xfrm>
          <a:prstGeom prst="line">
            <a:avLst/>
          </a:prstGeom>
          <a:noFill/>
          <a:ln w="38100">
            <a:solidFill>
              <a:srgbClr val="0068AC"/>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81967" name="Line 53"/>
          <p:cNvSpPr>
            <a:spLocks noChangeShapeType="1"/>
          </p:cNvSpPr>
          <p:nvPr/>
        </p:nvSpPr>
        <p:spPr bwMode="auto">
          <a:xfrm>
            <a:off x="793750" y="1135063"/>
            <a:ext cx="3175" cy="225425"/>
          </a:xfrm>
          <a:prstGeom prst="line">
            <a:avLst/>
          </a:prstGeom>
          <a:noFill/>
          <a:ln w="38100">
            <a:solidFill>
              <a:srgbClr val="EA1B2C"/>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2" name="TextBox 1"/>
          <p:cNvSpPr txBox="1"/>
          <p:nvPr/>
        </p:nvSpPr>
        <p:spPr>
          <a:xfrm>
            <a:off x="530225" y="173693"/>
            <a:ext cx="8235950" cy="523220"/>
          </a:xfrm>
          <a:prstGeom prst="rect">
            <a:avLst/>
          </a:prstGeom>
          <a:noFill/>
        </p:spPr>
        <p:txBody>
          <a:bodyPr wrap="square" rtlCol="0">
            <a:spAutoFit/>
          </a:bodyPr>
          <a:lstStyle/>
          <a:p>
            <a:pPr algn="ctr"/>
            <a:r>
              <a:rPr lang="en-US" sz="2800" b="1" dirty="0"/>
              <a:t>E</a:t>
            </a:r>
            <a:r>
              <a:rPr lang="en-US" sz="2800" b="1" dirty="0" smtClean="0"/>
              <a:t>xtinction </a:t>
            </a:r>
            <a:r>
              <a:rPr lang="en-US" sz="2800" b="1" dirty="0"/>
              <a:t>rates are </a:t>
            </a:r>
            <a:r>
              <a:rPr lang="en-US" sz="2800" b="1" dirty="0" smtClean="0"/>
              <a:t>high at </a:t>
            </a:r>
            <a:r>
              <a:rPr lang="en-US" sz="2800" b="1" dirty="0"/>
              <a:t>times of ecological stress </a:t>
            </a:r>
          </a:p>
        </p:txBody>
      </p:sp>
    </p:spTree>
    <p:extLst>
      <p:ext uri="{BB962C8B-B14F-4D97-AF65-F5344CB8AC3E}">
        <p14:creationId xmlns:p14="http://schemas.microsoft.com/office/powerpoint/2010/main" val="29110000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2</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conditions were sufficient</a:t>
            </a:r>
            <a:endParaRPr lang="en-US" sz="9600" dirty="0">
              <a:solidFill>
                <a:srgbClr val="FF0000"/>
              </a:solidFill>
            </a:endParaRPr>
          </a:p>
        </p:txBody>
      </p:sp>
    </p:spTree>
    <p:extLst>
      <p:ext uri="{BB962C8B-B14F-4D97-AF65-F5344CB8AC3E}">
        <p14:creationId xmlns:p14="http://schemas.microsoft.com/office/powerpoint/2010/main" val="19191839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446088"/>
            <a:ext cx="8229600" cy="1143000"/>
          </a:xfrm>
        </p:spPr>
        <p:txBody>
          <a:bodyPr>
            <a:normAutofit/>
          </a:bodyPr>
          <a:lstStyle/>
          <a:p>
            <a:r>
              <a:rPr lang="en-US" sz="3200" b="1" dirty="0"/>
              <a:t>Scientific evidence supports several models about the origin of life on </a:t>
            </a:r>
            <a:r>
              <a:rPr lang="en-US" sz="3200" b="1" dirty="0" smtClean="0"/>
              <a:t>Earth </a:t>
            </a:r>
            <a:endParaRPr lang="en-US" sz="3200" b="1" dirty="0"/>
          </a:p>
        </p:txBody>
      </p:sp>
      <p:pic>
        <p:nvPicPr>
          <p:cNvPr id="2050" name="Picture 2" descr="C:\Users\Daniel\Pictures\0049.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11581" y="1874838"/>
            <a:ext cx="6457738" cy="4843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704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3</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4000" b="1" dirty="0" smtClean="0">
                <a:solidFill>
                  <a:srgbClr val="002060"/>
                </a:solidFill>
              </a:rPr>
              <a:t>Clue: DNA replicates with fewer errors</a:t>
            </a:r>
            <a:endParaRPr lang="en-US" sz="9600" b="1" dirty="0">
              <a:solidFill>
                <a:srgbClr val="002060"/>
              </a:solidFill>
            </a:endParaRPr>
          </a:p>
        </p:txBody>
      </p:sp>
    </p:spTree>
    <p:extLst>
      <p:ext uri="{BB962C8B-B14F-4D97-AF65-F5344CB8AC3E}">
        <p14:creationId xmlns:p14="http://schemas.microsoft.com/office/powerpoint/2010/main" val="3211166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4</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4000" b="1" dirty="0" smtClean="0">
                <a:solidFill>
                  <a:srgbClr val="002060"/>
                </a:solidFill>
              </a:rPr>
              <a:t>Clue: oxygen accumulated prior to evolution of eukaryotes</a:t>
            </a:r>
            <a:endParaRPr lang="en-US" sz="9600" b="1" dirty="0">
              <a:solidFill>
                <a:srgbClr val="002060"/>
              </a:solidFill>
            </a:endParaRPr>
          </a:p>
        </p:txBody>
      </p:sp>
    </p:spTree>
    <p:extLst>
      <p:ext uri="{BB962C8B-B14F-4D97-AF65-F5344CB8AC3E}">
        <p14:creationId xmlns:p14="http://schemas.microsoft.com/office/powerpoint/2010/main" val="24910835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Origin of Life Timeline</a:t>
            </a:r>
            <a:endParaRPr lang="en-US" sz="3600" b="1" dirty="0"/>
          </a:p>
        </p:txBody>
      </p:sp>
      <p:pic>
        <p:nvPicPr>
          <p:cNvPr id="4" name="Content Placeholder 3" descr="D:\Chapter_25\B_Jpeg_Images\25_Labeled_Images\25_UN08SummaryEvents-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647294"/>
            <a:ext cx="8229600" cy="4431774"/>
          </a:xfrm>
          <a:prstGeom prst="rect">
            <a:avLst/>
          </a:prstGeom>
          <a:noFill/>
          <a:ln>
            <a:noFill/>
          </a:ln>
        </p:spPr>
      </p:pic>
      <p:sp>
        <p:nvSpPr>
          <p:cNvPr id="5" name="TextBox 4"/>
          <p:cNvSpPr txBox="1"/>
          <p:nvPr/>
        </p:nvSpPr>
        <p:spPr>
          <a:xfrm>
            <a:off x="228600" y="6100236"/>
            <a:ext cx="4183380" cy="646331"/>
          </a:xfrm>
          <a:prstGeom prst="rect">
            <a:avLst/>
          </a:prstGeom>
          <a:noFill/>
        </p:spPr>
        <p:txBody>
          <a:bodyPr wrap="square" rtlCol="0">
            <a:spAutoFit/>
          </a:bodyPr>
          <a:lstStyle/>
          <a:p>
            <a:pPr algn="ctr"/>
            <a:r>
              <a:rPr lang="en-US" b="1" dirty="0" smtClean="0"/>
              <a:t>Accumulation of oxygen in the atmosphere (2.5 bya)</a:t>
            </a:r>
            <a:endParaRPr lang="en-US" b="1" dirty="0"/>
          </a:p>
        </p:txBody>
      </p:sp>
      <p:cxnSp>
        <p:nvCxnSpPr>
          <p:cNvPr id="7" name="Straight Arrow Connector 6"/>
          <p:cNvCxnSpPr/>
          <p:nvPr/>
        </p:nvCxnSpPr>
        <p:spPr>
          <a:xfrm flipV="1">
            <a:off x="2651760" y="4820076"/>
            <a:ext cx="902970" cy="1386414"/>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3566200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902</TotalTime>
  <Words>1334</Words>
  <Application>Microsoft Office PowerPoint</Application>
  <PresentationFormat>On-screen Show (4:3)</PresentationFormat>
  <Paragraphs>205</Paragraphs>
  <Slides>25</Slides>
  <Notes>23</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MS PGothic</vt:lpstr>
      <vt:lpstr>Arial</vt:lpstr>
      <vt:lpstr>Calibri</vt:lpstr>
      <vt:lpstr>Symbol</vt:lpstr>
      <vt:lpstr>Times New Roman</vt:lpstr>
      <vt:lpstr>Office Theme</vt:lpstr>
      <vt:lpstr>Welcome to AP Biology Saturday Study Session </vt:lpstr>
      <vt:lpstr>Question 1</vt:lpstr>
      <vt:lpstr>Fossils show that speciation and extinction have occurred throughout the Earth’s history  </vt:lpstr>
      <vt:lpstr>PowerPoint Presentation</vt:lpstr>
      <vt:lpstr>Question 2</vt:lpstr>
      <vt:lpstr>Scientific evidence supports several models about the origin of life on Earth </vt:lpstr>
      <vt:lpstr>Question 3</vt:lpstr>
      <vt:lpstr>Question 4</vt:lpstr>
      <vt:lpstr>Origin of Life Timeline</vt:lpstr>
      <vt:lpstr>Question 5</vt:lpstr>
      <vt:lpstr>Speciation Rates Can Vary</vt:lpstr>
      <vt:lpstr>Question 6</vt:lpstr>
      <vt:lpstr>Gene duplications may provide new phenotypes</vt:lpstr>
      <vt:lpstr>Question 7</vt:lpstr>
      <vt:lpstr>Adaptive Radiation Example</vt:lpstr>
      <vt:lpstr>Math Grid In 1</vt:lpstr>
      <vt:lpstr>Half-life  </vt:lpstr>
      <vt:lpstr>Math Grid In 2</vt:lpstr>
      <vt:lpstr>Allopolyploidy</vt:lpstr>
      <vt:lpstr>Autopolyploidy</vt:lpstr>
      <vt:lpstr>Short Free Response 1 4 points possible</vt:lpstr>
      <vt:lpstr>Short Free Response 2 2 points possible</vt:lpstr>
      <vt:lpstr>Modes of Speciation</vt:lpstr>
      <vt:lpstr>Prezygotic and Postzygotic Isolating Mechanisms</vt:lpstr>
      <vt:lpstr>Long Free Response  </vt:lpstr>
    </vt:vector>
  </TitlesOfParts>
  <Company>A+ College Ready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Saturday Study Session 1</dc:title>
  <dc:creator>Robert Summers</dc:creator>
  <cp:lastModifiedBy>Deuel, Maria</cp:lastModifiedBy>
  <cp:revision>127</cp:revision>
  <dcterms:created xsi:type="dcterms:W3CDTF">2013-01-02T18:47:43Z</dcterms:created>
  <dcterms:modified xsi:type="dcterms:W3CDTF">2014-12-19T16:23:26Z</dcterms:modified>
</cp:coreProperties>
</file>